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71" r:id="rId7"/>
    <p:sldId id="259" r:id="rId8"/>
    <p:sldId id="260" r:id="rId9"/>
    <p:sldId id="261" r:id="rId10"/>
    <p:sldId id="262" r:id="rId11"/>
    <p:sldId id="263" r:id="rId12"/>
    <p:sldId id="264" r:id="rId13"/>
    <p:sldId id="265" r:id="rId14"/>
    <p:sldId id="266" r:id="rId15"/>
    <p:sldId id="269" r:id="rId16"/>
    <p:sldId id="270"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BAE56-1F4F-42F2-9928-225FFB360B91}"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111163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BAE56-1F4F-42F2-9928-225FFB360B91}"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159171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BAE56-1F4F-42F2-9928-225FFB360B91}"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384687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BAE56-1F4F-42F2-9928-225FFB360B91}"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7079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BAE56-1F4F-42F2-9928-225FFB360B91}"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415526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BAE56-1F4F-42F2-9928-225FFB360B91}"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95538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BAE56-1F4F-42F2-9928-225FFB360B91}" type="datetimeFigureOut">
              <a:rPr lang="en-US" smtClean="0"/>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236647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BAE56-1F4F-42F2-9928-225FFB360B91}" type="datetimeFigureOut">
              <a:rPr lang="en-US" smtClean="0"/>
              <a:t>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99525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BAE56-1F4F-42F2-9928-225FFB360B91}" type="datetimeFigureOut">
              <a:rPr lang="en-US" smtClean="0"/>
              <a:t>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91534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BAE56-1F4F-42F2-9928-225FFB360B91}"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310352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BAE56-1F4F-42F2-9928-225FFB360B91}"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BF809-2085-46E4-A59B-A47C7B96683F}" type="slidenum">
              <a:rPr lang="en-US" smtClean="0"/>
              <a:t>‹#›</a:t>
            </a:fld>
            <a:endParaRPr lang="en-US"/>
          </a:p>
        </p:txBody>
      </p:sp>
    </p:spTree>
    <p:extLst>
      <p:ext uri="{BB962C8B-B14F-4D97-AF65-F5344CB8AC3E}">
        <p14:creationId xmlns:p14="http://schemas.microsoft.com/office/powerpoint/2010/main" val="117142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BAE56-1F4F-42F2-9928-225FFB360B91}" type="datetimeFigureOut">
              <a:rPr lang="en-US" smtClean="0"/>
              <a:t>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BF809-2085-46E4-A59B-A47C7B96683F}" type="slidenum">
              <a:rPr lang="en-US" smtClean="0"/>
              <a:t>‹#›</a:t>
            </a:fld>
            <a:endParaRPr lang="en-US"/>
          </a:p>
        </p:txBody>
      </p:sp>
    </p:spTree>
    <p:extLst>
      <p:ext uri="{BB962C8B-B14F-4D97-AF65-F5344CB8AC3E}">
        <p14:creationId xmlns:p14="http://schemas.microsoft.com/office/powerpoint/2010/main" val="163027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Barnet, </a:t>
            </a:r>
            <a:r>
              <a:rPr lang="en-US" dirty="0" err="1" smtClean="0"/>
              <a:t>Bellanca</a:t>
            </a:r>
            <a:r>
              <a:rPr lang="en-US" dirty="0" smtClean="0"/>
              <a:t>, and Stubbs</a:t>
            </a:r>
            <a:br>
              <a:rPr lang="en-US" dirty="0" smtClean="0"/>
            </a:br>
            <a:r>
              <a:rPr lang="en-US" dirty="0" smtClean="0"/>
              <a:t>Presentation #2</a:t>
            </a:r>
            <a:endParaRPr lang="en-US" dirty="0"/>
          </a:p>
        </p:txBody>
      </p:sp>
      <p:sp>
        <p:nvSpPr>
          <p:cNvPr id="3" name="Subtitle 2"/>
          <p:cNvSpPr>
            <a:spLocks noGrp="1"/>
          </p:cNvSpPr>
          <p:nvPr>
            <p:ph type="subTitle" idx="1"/>
          </p:nvPr>
        </p:nvSpPr>
        <p:spPr/>
        <p:txBody>
          <a:bodyPr/>
          <a:lstStyle/>
          <a:p>
            <a:r>
              <a:rPr lang="en-US" dirty="0" smtClean="0"/>
              <a:t>(Chapters 7, 13, and 11)</a:t>
            </a:r>
          </a:p>
          <a:p>
            <a:r>
              <a:rPr lang="en-US" dirty="0" smtClean="0"/>
              <a:t>Dr. Vicky Gilpin</a:t>
            </a:r>
            <a:endParaRPr lang="en-US" dirty="0"/>
          </a:p>
        </p:txBody>
      </p:sp>
    </p:spTree>
    <p:extLst>
      <p:ext uri="{BB962C8B-B14F-4D97-AF65-F5344CB8AC3E}">
        <p14:creationId xmlns:p14="http://schemas.microsoft.com/office/powerpoint/2010/main" val="3534964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Quoting</a:t>
            </a:r>
            <a:endParaRPr lang="en-US" dirty="0"/>
          </a:p>
        </p:txBody>
      </p:sp>
      <p:sp>
        <p:nvSpPr>
          <p:cNvPr id="3" name="Content Placeholder 2"/>
          <p:cNvSpPr>
            <a:spLocks noGrp="1"/>
          </p:cNvSpPr>
          <p:nvPr>
            <p:ph idx="1"/>
          </p:nvPr>
        </p:nvSpPr>
        <p:spPr>
          <a:xfrm>
            <a:off x="838200" y="1355834"/>
            <a:ext cx="10515600" cy="5391807"/>
          </a:xfrm>
        </p:spPr>
        <p:txBody>
          <a:bodyPr/>
          <a:lstStyle/>
          <a:p>
            <a:r>
              <a:rPr lang="en-US" dirty="0" smtClean="0"/>
              <a:t>This is using the exact words of a primary work to provide textual evidence of a point you are making or exact words of a secondary source to support your ideas or provide a viewpoint to refute</a:t>
            </a:r>
          </a:p>
          <a:p>
            <a:r>
              <a:rPr lang="en-US" dirty="0" smtClean="0"/>
              <a:t>THIS IS NOT PADDING: I have had students wander through articles and randomly pick sentences to quote. That is silly and a waste of time. </a:t>
            </a:r>
          </a:p>
          <a:p>
            <a:r>
              <a:rPr lang="en-US" dirty="0" smtClean="0"/>
              <a:t>You must always cite correctly by indicating who said the quotation, when they said it, and where they said it:</a:t>
            </a:r>
          </a:p>
          <a:p>
            <a:pPr marL="457200" lvl="1" indent="0">
              <a:buNone/>
            </a:pPr>
            <a:r>
              <a:rPr lang="en-US" sz="2800" dirty="0" smtClean="0"/>
              <a:t>Smith (2008) indicates, “blah </a:t>
            </a:r>
            <a:r>
              <a:rPr lang="en-US" sz="2800" dirty="0" err="1" smtClean="0"/>
              <a:t>blah</a:t>
            </a:r>
            <a:r>
              <a:rPr lang="en-US" sz="2800" dirty="0" smtClean="0"/>
              <a:t> </a:t>
            </a:r>
            <a:r>
              <a:rPr lang="en-US" sz="2800" dirty="0" err="1" smtClean="0"/>
              <a:t>blah</a:t>
            </a:r>
            <a:r>
              <a:rPr lang="en-US" sz="2800" dirty="0" smtClean="0"/>
              <a:t>” (18).</a:t>
            </a:r>
          </a:p>
          <a:p>
            <a:pPr marL="457200" lvl="1" indent="0">
              <a:buNone/>
            </a:pPr>
            <a:r>
              <a:rPr lang="en-US" sz="2800" dirty="0" smtClean="0"/>
              <a:t>However, “blah </a:t>
            </a:r>
            <a:r>
              <a:rPr lang="en-US" sz="2800" dirty="0" err="1" smtClean="0"/>
              <a:t>blah</a:t>
            </a:r>
            <a:r>
              <a:rPr lang="en-US" sz="2800" dirty="0" smtClean="0"/>
              <a:t> </a:t>
            </a:r>
            <a:r>
              <a:rPr lang="en-US" sz="2800" dirty="0" err="1" smtClean="0"/>
              <a:t>blah</a:t>
            </a:r>
            <a:r>
              <a:rPr lang="en-US" sz="2800" dirty="0" smtClean="0"/>
              <a:t> </a:t>
            </a:r>
            <a:r>
              <a:rPr lang="en-US" sz="2800" dirty="0" err="1" smtClean="0"/>
              <a:t>blah</a:t>
            </a:r>
            <a:r>
              <a:rPr lang="en-US" sz="2800" dirty="0" smtClean="0"/>
              <a:t> </a:t>
            </a:r>
            <a:r>
              <a:rPr lang="en-US" sz="2800" dirty="0" err="1" smtClean="0"/>
              <a:t>blah</a:t>
            </a:r>
            <a:r>
              <a:rPr lang="en-US" sz="2800" dirty="0" smtClean="0"/>
              <a:t>” (Jones, 1998, 22).</a:t>
            </a:r>
          </a:p>
          <a:p>
            <a:pPr marL="457200" lvl="1" indent="0">
              <a:buNone/>
            </a:pPr>
            <a:r>
              <a:rPr lang="en-US" sz="2800" dirty="0" smtClean="0"/>
              <a:t>Some critics disagree: “blah </a:t>
            </a:r>
            <a:r>
              <a:rPr lang="en-US" sz="2800" dirty="0" err="1" smtClean="0"/>
              <a:t>blah</a:t>
            </a:r>
            <a:r>
              <a:rPr lang="en-US" sz="2800" dirty="0" smtClean="0"/>
              <a:t> </a:t>
            </a:r>
            <a:r>
              <a:rPr lang="en-US" sz="2800" dirty="0" err="1" smtClean="0"/>
              <a:t>blah</a:t>
            </a:r>
            <a:r>
              <a:rPr lang="en-US" sz="2800" dirty="0" smtClean="0"/>
              <a:t> </a:t>
            </a:r>
            <a:r>
              <a:rPr lang="en-US" sz="2800" dirty="0" err="1" smtClean="0"/>
              <a:t>blah</a:t>
            </a:r>
            <a:r>
              <a:rPr lang="en-US" sz="2800" dirty="0" smtClean="0"/>
              <a:t>” (Powers, 2010, para. 33).</a:t>
            </a:r>
          </a:p>
          <a:p>
            <a:pPr marL="457200" lvl="1" indent="0">
              <a:buNone/>
            </a:pPr>
            <a:endParaRPr lang="en-US" dirty="0" smtClean="0"/>
          </a:p>
        </p:txBody>
      </p:sp>
    </p:spTree>
    <p:extLst>
      <p:ext uri="{BB962C8B-B14F-4D97-AF65-F5344CB8AC3E}">
        <p14:creationId xmlns:p14="http://schemas.microsoft.com/office/powerpoint/2010/main" val="874344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Quotations</a:t>
            </a:r>
            <a:endParaRPr lang="en-US" dirty="0"/>
          </a:p>
        </p:txBody>
      </p:sp>
      <p:sp>
        <p:nvSpPr>
          <p:cNvPr id="3" name="Content Placeholder 2"/>
          <p:cNvSpPr>
            <a:spLocks noGrp="1"/>
          </p:cNvSpPr>
          <p:nvPr>
            <p:ph idx="1"/>
          </p:nvPr>
        </p:nvSpPr>
        <p:spPr/>
        <p:txBody>
          <a:bodyPr/>
          <a:lstStyle/>
          <a:p>
            <a:r>
              <a:rPr lang="en-US" dirty="0" smtClean="0"/>
              <a:t>If you are directly quoting four lines of text, you single-space it, indent all of the lines, and do not use quotation marks</a:t>
            </a:r>
          </a:p>
          <a:p>
            <a:r>
              <a:rPr lang="en-US" dirty="0" smtClean="0"/>
              <a:t>You will still cite the author and important information</a:t>
            </a:r>
            <a:endParaRPr lang="en-US" dirty="0"/>
          </a:p>
        </p:txBody>
      </p:sp>
    </p:spTree>
    <p:extLst>
      <p:ext uri="{BB962C8B-B14F-4D97-AF65-F5344CB8AC3E}">
        <p14:creationId xmlns:p14="http://schemas.microsoft.com/office/powerpoint/2010/main" val="3505506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concerns with direct quotations</a:t>
            </a:r>
            <a:endParaRPr lang="en-US" dirty="0"/>
          </a:p>
        </p:txBody>
      </p:sp>
      <p:sp>
        <p:nvSpPr>
          <p:cNvPr id="3" name="Content Placeholder 2"/>
          <p:cNvSpPr>
            <a:spLocks noGrp="1"/>
          </p:cNvSpPr>
          <p:nvPr>
            <p:ph idx="1"/>
          </p:nvPr>
        </p:nvSpPr>
        <p:spPr>
          <a:xfrm>
            <a:off x="838200" y="1324302"/>
            <a:ext cx="10515600" cy="5328745"/>
          </a:xfrm>
        </p:spPr>
        <p:txBody>
          <a:bodyPr>
            <a:normAutofit lnSpcReduction="10000"/>
          </a:bodyPr>
          <a:lstStyle/>
          <a:p>
            <a:r>
              <a:rPr lang="en-US" dirty="0" smtClean="0"/>
              <a:t>When you use direct quotations, you change NOTHING of the author’s work. Even if it goes against scholarly writing, your reader knows someone else said it. </a:t>
            </a:r>
          </a:p>
          <a:p>
            <a:r>
              <a:rPr lang="en-US" dirty="0" smtClean="0"/>
              <a:t>If the authors used quotation marks, they become single quotation marks within your direct quotation.</a:t>
            </a:r>
          </a:p>
          <a:p>
            <a:r>
              <a:rPr lang="en-US" dirty="0" smtClean="0"/>
              <a:t>If the author is already using a direct quotation, but you want to use it (like if it is an interview, so you cannot go to the primary source), you would start with the person who said it but cite it in your internal citation and reference page to where you got it:</a:t>
            </a:r>
          </a:p>
          <a:p>
            <a:r>
              <a:rPr lang="en-US" dirty="0" smtClean="0"/>
              <a:t>Michael Jordon says, “to play the best, you’ve got to want the best” (cited in Smith, 2010, 16).</a:t>
            </a:r>
          </a:p>
          <a:p>
            <a:r>
              <a:rPr lang="en-US" dirty="0" smtClean="0"/>
              <a:t>The period of the sentence “moves” to go after the internal citation:</a:t>
            </a:r>
          </a:p>
          <a:p>
            <a:pPr lvl="1"/>
            <a:r>
              <a:rPr lang="en-US" dirty="0" smtClean="0"/>
              <a:t>“Follow your bliss” (Campbell, 1970, 12).</a:t>
            </a:r>
            <a:endParaRPr lang="en-US" dirty="0"/>
          </a:p>
        </p:txBody>
      </p:sp>
    </p:spTree>
    <p:extLst>
      <p:ext uri="{BB962C8B-B14F-4D97-AF65-F5344CB8AC3E}">
        <p14:creationId xmlns:p14="http://schemas.microsoft.com/office/powerpoint/2010/main" val="2625348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Puppy Break</a:t>
            </a:r>
            <a:endParaRPr lang="en-US" dirty="0"/>
          </a:p>
        </p:txBody>
      </p:sp>
      <p:pic>
        <p:nvPicPr>
          <p:cNvPr id="4" name="Content Placeholder 3"/>
          <p:cNvPicPr>
            <a:picLocks noGrp="1" noChangeAspect="1"/>
          </p:cNvPicPr>
          <p:nvPr>
            <p:ph idx="1"/>
          </p:nvPr>
        </p:nvPicPr>
        <p:blipFill>
          <a:blip r:embed="rId2"/>
          <a:stretch>
            <a:fillRect/>
          </a:stretch>
        </p:blipFill>
        <p:spPr>
          <a:xfrm>
            <a:off x="3713117" y="1291984"/>
            <a:ext cx="7640683" cy="4761975"/>
          </a:xfrm>
          <a:prstGeom prst="rect">
            <a:avLst/>
          </a:prstGeom>
        </p:spPr>
      </p:pic>
    </p:spTree>
    <p:extLst>
      <p:ext uri="{BB962C8B-B14F-4D97-AF65-F5344CB8AC3E}">
        <p14:creationId xmlns:p14="http://schemas.microsoft.com/office/powerpoint/2010/main" val="2548803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must acknowledge an author</a:t>
            </a:r>
            <a:endParaRPr lang="en-US" dirty="0"/>
          </a:p>
        </p:txBody>
      </p:sp>
      <p:sp>
        <p:nvSpPr>
          <p:cNvPr id="3" name="Content Placeholder 2"/>
          <p:cNvSpPr>
            <a:spLocks noGrp="1"/>
          </p:cNvSpPr>
          <p:nvPr>
            <p:ph idx="1"/>
          </p:nvPr>
        </p:nvSpPr>
        <p:spPr>
          <a:xfrm>
            <a:off x="838200" y="1825625"/>
            <a:ext cx="10515600" cy="4795892"/>
          </a:xfrm>
        </p:spPr>
        <p:txBody>
          <a:bodyPr>
            <a:normAutofit fontScale="92500"/>
          </a:bodyPr>
          <a:lstStyle/>
          <a:p>
            <a:r>
              <a:rPr lang="en-US" dirty="0" smtClean="0"/>
              <a:t>When you find research to support your ideas</a:t>
            </a:r>
          </a:p>
          <a:p>
            <a:r>
              <a:rPr lang="en-US" dirty="0" smtClean="0"/>
              <a:t>When using exact words from the author</a:t>
            </a:r>
          </a:p>
          <a:p>
            <a:r>
              <a:rPr lang="en-US" dirty="0" smtClean="0"/>
              <a:t>When using the concepts from the author in your own words</a:t>
            </a:r>
          </a:p>
          <a:p>
            <a:pPr marL="0" indent="0">
              <a:buNone/>
            </a:pPr>
            <a:r>
              <a:rPr lang="en-US" dirty="0" smtClean="0"/>
              <a:t>--------------------------------------------------------------------------------------------------</a:t>
            </a:r>
            <a:endParaRPr lang="en-US" dirty="0"/>
          </a:p>
          <a:p>
            <a:r>
              <a:rPr lang="en-US" dirty="0" smtClean="0">
                <a:solidFill>
                  <a:srgbClr val="FF0000"/>
                </a:solidFill>
              </a:rPr>
              <a:t>Yes, I realize you may have an idea someone has had before. </a:t>
            </a:r>
            <a:r>
              <a:rPr lang="en-US" dirty="0" smtClean="0"/>
              <a:t>That’s fine, great in fact. However, with the emphasis on research, you need to be looking for examples of those ideas. It does not mean you have to revise your whole paper: it means you get to use that idea as support. </a:t>
            </a:r>
          </a:p>
          <a:p>
            <a:r>
              <a:rPr lang="en-US" dirty="0" smtClean="0"/>
              <a:t>You use other sources to weave through your paper with POINT, PROOF, COMMENT method to build a strong case.</a:t>
            </a:r>
            <a:endParaRPr lang="en-US" dirty="0"/>
          </a:p>
        </p:txBody>
      </p:sp>
    </p:spTree>
    <p:extLst>
      <p:ext uri="{BB962C8B-B14F-4D97-AF65-F5344CB8AC3E}">
        <p14:creationId xmlns:p14="http://schemas.microsoft.com/office/powerpoint/2010/main" val="4108397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from my mistakes:</a:t>
            </a:r>
            <a:endParaRPr lang="en-US" dirty="0"/>
          </a:p>
        </p:txBody>
      </p:sp>
      <p:sp>
        <p:nvSpPr>
          <p:cNvPr id="3" name="Content Placeholder 2"/>
          <p:cNvSpPr>
            <a:spLocks noGrp="1"/>
          </p:cNvSpPr>
          <p:nvPr>
            <p:ph idx="1"/>
          </p:nvPr>
        </p:nvSpPr>
        <p:spPr/>
        <p:txBody>
          <a:bodyPr/>
          <a:lstStyle/>
          <a:p>
            <a:r>
              <a:rPr lang="en-US" dirty="0" smtClean="0"/>
              <a:t>Keep a notebook (or notepad on phone) or something that will allow you to keep information (author, </a:t>
            </a:r>
            <a:r>
              <a:rPr lang="en-US" dirty="0" err="1" smtClean="0"/>
              <a:t>biblio</a:t>
            </a:r>
            <a:r>
              <a:rPr lang="en-US" dirty="0" smtClean="0"/>
              <a:t> stuff, major ideas/summaries of articles). TRUST ME: you want to be able to find your information</a:t>
            </a:r>
          </a:p>
          <a:p>
            <a:r>
              <a:rPr lang="en-US" dirty="0" smtClean="0"/>
              <a:t>Save or print the articles you may use. You do not want to be trying to hunt them down later. </a:t>
            </a:r>
          </a:p>
          <a:p>
            <a:r>
              <a:rPr lang="en-US" dirty="0" smtClean="0"/>
              <a:t>Email ALL rough versions of everything to yourself, get a USB, and take pictures of information if you must: you cannot “lose” your work in this class</a:t>
            </a:r>
          </a:p>
          <a:p>
            <a:r>
              <a:rPr lang="en-US" dirty="0" smtClean="0"/>
              <a:t>Save all old versions of drafts to edit later or because something you could not use in one section may help later</a:t>
            </a:r>
            <a:endParaRPr lang="en-US" dirty="0"/>
          </a:p>
        </p:txBody>
      </p:sp>
    </p:spTree>
    <p:extLst>
      <p:ext uri="{BB962C8B-B14F-4D97-AF65-F5344CB8AC3E}">
        <p14:creationId xmlns:p14="http://schemas.microsoft.com/office/powerpoint/2010/main" val="967468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TOOLS FOR THIS 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Highlighter (we will spend more time on this)</a:t>
            </a:r>
          </a:p>
          <a:p>
            <a:r>
              <a:rPr lang="en-US" dirty="0" smtClean="0"/>
              <a:t>Mini Post-Its for marking pages</a:t>
            </a:r>
          </a:p>
          <a:p>
            <a:r>
              <a:rPr lang="en-US" dirty="0" smtClean="0"/>
              <a:t>A notebook/folder (either electronic or physical) to keep articles, thoughts, everything together</a:t>
            </a:r>
          </a:p>
          <a:p>
            <a:r>
              <a:rPr lang="en-US" dirty="0" smtClean="0"/>
              <a:t>A binder to ultimately put all of your work in for assessment</a:t>
            </a:r>
          </a:p>
          <a:p>
            <a:r>
              <a:rPr lang="en-US" dirty="0" smtClean="0"/>
              <a:t>A USB drive/thumb drive/jump drive   TRUST ME</a:t>
            </a:r>
          </a:p>
          <a:p>
            <a:r>
              <a:rPr lang="en-US" dirty="0" smtClean="0"/>
              <a:t>A working email account: you want to be able to use email as a way to save your work as well as have it somewhere you can get to it (Google docs works this way, but it does not always have the best editing tools)</a:t>
            </a:r>
            <a:endParaRPr lang="en-US" dirty="0"/>
          </a:p>
        </p:txBody>
      </p:sp>
    </p:spTree>
    <p:extLst>
      <p:ext uri="{BB962C8B-B14F-4D97-AF65-F5344CB8AC3E}">
        <p14:creationId xmlns:p14="http://schemas.microsoft.com/office/powerpoint/2010/main" val="969554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Final Skill</a:t>
            </a:r>
            <a:endParaRPr lang="en-US" dirty="0"/>
          </a:p>
        </p:txBody>
      </p:sp>
      <p:pic>
        <p:nvPicPr>
          <p:cNvPr id="4" name="Content Placeholder 3"/>
          <p:cNvPicPr>
            <a:picLocks noGrp="1" noChangeAspect="1"/>
          </p:cNvPicPr>
          <p:nvPr>
            <p:ph idx="1"/>
          </p:nvPr>
        </p:nvPicPr>
        <p:blipFill>
          <a:blip r:embed="rId2"/>
          <a:stretch>
            <a:fillRect/>
          </a:stretch>
        </p:blipFill>
        <p:spPr>
          <a:xfrm>
            <a:off x="5163536" y="1690688"/>
            <a:ext cx="5652292" cy="4163711"/>
          </a:xfrm>
          <a:prstGeom prst="rect">
            <a:avLst/>
          </a:prstGeom>
        </p:spPr>
      </p:pic>
    </p:spTree>
    <p:extLst>
      <p:ext uri="{BB962C8B-B14F-4D97-AF65-F5344CB8AC3E}">
        <p14:creationId xmlns:p14="http://schemas.microsoft.com/office/powerpoint/2010/main" val="4167287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You </a:t>
            </a:r>
            <a:r>
              <a:rPr lang="en-US" dirty="0" smtClean="0">
                <a:solidFill>
                  <a:srgbClr val="FF0000"/>
                </a:solidFill>
              </a:rPr>
              <a:t>must</a:t>
            </a:r>
            <a:r>
              <a:rPr lang="en-US" dirty="0" smtClean="0"/>
              <a:t> have good writing skills</a:t>
            </a:r>
            <a:br>
              <a:rPr lang="en-US" dirty="0" smtClean="0"/>
            </a:br>
            <a:r>
              <a:rPr lang="en-US" dirty="0" smtClean="0"/>
              <a:t>or good editing skills </a:t>
            </a:r>
            <a:br>
              <a:rPr lang="en-US" dirty="0" smtClean="0"/>
            </a:br>
            <a:r>
              <a:rPr lang="en-US" dirty="0" smtClean="0"/>
              <a:t>(more on this later)</a:t>
            </a:r>
            <a:endParaRPr lang="en-US" dirty="0"/>
          </a:p>
        </p:txBody>
      </p:sp>
      <p:sp>
        <p:nvSpPr>
          <p:cNvPr id="3" name="Content Placeholder 2"/>
          <p:cNvSpPr>
            <a:spLocks noGrp="1"/>
          </p:cNvSpPr>
          <p:nvPr>
            <p:ph idx="1"/>
          </p:nvPr>
        </p:nvSpPr>
        <p:spPr>
          <a:xfrm>
            <a:off x="838200" y="1825625"/>
            <a:ext cx="10515600" cy="4795892"/>
          </a:xfrm>
        </p:spPr>
        <p:txBody>
          <a:bodyPr/>
          <a:lstStyle/>
          <a:p>
            <a:r>
              <a:rPr lang="en-US" dirty="0" smtClean="0"/>
              <a:t>A fragment is part of a sentence set up like a sentence</a:t>
            </a:r>
          </a:p>
          <a:p>
            <a:r>
              <a:rPr lang="en-US" dirty="0" smtClean="0"/>
              <a:t>A comma splice is when a comma is accidentally placed between two complete sentences/clauses. It may be fixed in a variety of ways</a:t>
            </a:r>
          </a:p>
          <a:p>
            <a:pPr lvl="1"/>
            <a:r>
              <a:rPr lang="en-US" sz="3200" dirty="0" smtClean="0"/>
              <a:t>Use a period to create two sentences</a:t>
            </a:r>
          </a:p>
          <a:p>
            <a:pPr lvl="1"/>
            <a:r>
              <a:rPr lang="en-US" sz="3200" dirty="0" smtClean="0"/>
              <a:t>Use a semicolon</a:t>
            </a:r>
          </a:p>
          <a:p>
            <a:pPr lvl="1"/>
            <a:r>
              <a:rPr lang="en-US" sz="3200" dirty="0" smtClean="0"/>
              <a:t>Use a comma and a coordinating conjunction (FANBOY)</a:t>
            </a:r>
          </a:p>
          <a:p>
            <a:pPr lvl="1"/>
            <a:r>
              <a:rPr lang="en-US" sz="3200" dirty="0" smtClean="0"/>
              <a:t>Use a subordinating conjunction and possibly a comma</a:t>
            </a:r>
          </a:p>
          <a:p>
            <a:pPr lvl="1"/>
            <a:r>
              <a:rPr lang="en-US" sz="3200" dirty="0" smtClean="0"/>
              <a:t>Reword it to reduce one of the clauses entirely </a:t>
            </a:r>
          </a:p>
          <a:p>
            <a:pPr marL="3657600" lvl="8" indent="0">
              <a:buNone/>
            </a:pPr>
            <a:r>
              <a:rPr lang="en-US" sz="3200" dirty="0" smtClean="0"/>
              <a:t>				(246-247)</a:t>
            </a:r>
            <a:endParaRPr lang="en-US" sz="3200" dirty="0"/>
          </a:p>
        </p:txBody>
      </p:sp>
    </p:spTree>
    <p:extLst>
      <p:ext uri="{BB962C8B-B14F-4D97-AF65-F5344CB8AC3E}">
        <p14:creationId xmlns:p14="http://schemas.microsoft.com/office/powerpoint/2010/main" val="3221844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4" name="Content Placeholder 3"/>
          <p:cNvPicPr>
            <a:picLocks noGrp="1" noChangeAspect="1"/>
          </p:cNvPicPr>
          <p:nvPr>
            <p:ph idx="1"/>
          </p:nvPr>
        </p:nvPicPr>
        <p:blipFill>
          <a:blip r:embed="rId2"/>
          <a:stretch>
            <a:fillRect/>
          </a:stretch>
        </p:blipFill>
        <p:spPr>
          <a:xfrm>
            <a:off x="2801007" y="1915512"/>
            <a:ext cx="6589985" cy="4942488"/>
          </a:xfrm>
          <a:prstGeom prst="rect">
            <a:avLst/>
          </a:prstGeom>
        </p:spPr>
      </p:pic>
    </p:spTree>
    <p:extLst>
      <p:ext uri="{BB962C8B-B14F-4D97-AF65-F5344CB8AC3E}">
        <p14:creationId xmlns:p14="http://schemas.microsoft.com/office/powerpoint/2010/main" val="985639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838200" y="1292772"/>
            <a:ext cx="10515600" cy="5328745"/>
          </a:xfrm>
        </p:spPr>
        <p:txBody>
          <a:bodyPr>
            <a:normAutofit/>
          </a:bodyPr>
          <a:lstStyle/>
          <a:p>
            <a:r>
              <a:rPr lang="en-US" dirty="0" smtClean="0"/>
              <a:t>Allow authors to hone their arguments</a:t>
            </a:r>
          </a:p>
          <a:p>
            <a:r>
              <a:rPr lang="en-US" dirty="0" smtClean="0"/>
              <a:t>Primary sources are texts/movies/</a:t>
            </a:r>
            <a:r>
              <a:rPr lang="en-US" dirty="0" err="1" smtClean="0"/>
              <a:t>etc</a:t>
            </a:r>
            <a:r>
              <a:rPr lang="en-US" dirty="0" smtClean="0"/>
              <a:t> that are the chief subjects of someone’s writing; secondary sources are what others have to say about those works (articles, reviews, examinations)</a:t>
            </a:r>
          </a:p>
          <a:p>
            <a:r>
              <a:rPr lang="en-US" dirty="0" smtClean="0"/>
              <a:t>You want to use as many primary sources as possible, but looking at criticism on your subject/topic/argument is important as well. </a:t>
            </a:r>
          </a:p>
          <a:p>
            <a:r>
              <a:rPr lang="en-US" dirty="0" smtClean="0"/>
              <a:t>You need to be able to present others’ ideas (with correct citation), but you also need to be able to interact with those ideas and distinguish between those ideas and yours</a:t>
            </a:r>
          </a:p>
          <a:p>
            <a:r>
              <a:rPr lang="en-US" dirty="0" smtClean="0"/>
              <a:t>SOURCES ARE USED TO GIVE YOU A MORE THOROUGH ARGUMENT</a:t>
            </a:r>
            <a:endParaRPr lang="en-US" dirty="0"/>
          </a:p>
        </p:txBody>
      </p:sp>
    </p:spTree>
    <p:extLst>
      <p:ext uri="{BB962C8B-B14F-4D97-AF65-F5344CB8AC3E}">
        <p14:creationId xmlns:p14="http://schemas.microsoft.com/office/powerpoint/2010/main" val="3665839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Wikipedia, about.com, Thought Catalog, or other items that show up in your Twitter feed or Facebook page are not good sources!!!!!</a:t>
            </a:r>
            <a:endParaRPr lang="en-US" dirty="0"/>
          </a:p>
        </p:txBody>
      </p:sp>
      <p:pic>
        <p:nvPicPr>
          <p:cNvPr id="4" name="Content Placeholder 3"/>
          <p:cNvPicPr>
            <a:picLocks noGrp="1" noChangeAspect="1"/>
          </p:cNvPicPr>
          <p:nvPr>
            <p:ph idx="1"/>
          </p:nvPr>
        </p:nvPicPr>
        <p:blipFill>
          <a:blip r:embed="rId2"/>
          <a:stretch>
            <a:fillRect/>
          </a:stretch>
        </p:blipFill>
        <p:spPr>
          <a:xfrm>
            <a:off x="3191326" y="2109404"/>
            <a:ext cx="5809348" cy="4351338"/>
          </a:xfrm>
          <a:prstGeom prst="rect">
            <a:avLst/>
          </a:prstGeom>
        </p:spPr>
      </p:pic>
    </p:spTree>
    <p:extLst>
      <p:ext uri="{BB962C8B-B14F-4D97-AF65-F5344CB8AC3E}">
        <p14:creationId xmlns:p14="http://schemas.microsoft.com/office/powerpoint/2010/main" val="4191545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solidFill>
                  <a:srgbClr val="FF0000"/>
                </a:solidFill>
              </a:rPr>
              <a:t>NOT</a:t>
            </a:r>
            <a:r>
              <a:rPr lang="en-US" dirty="0" smtClean="0"/>
              <a:t> TO DO</a:t>
            </a:r>
            <a:endParaRPr lang="en-US" dirty="0"/>
          </a:p>
        </p:txBody>
      </p:sp>
      <p:sp>
        <p:nvSpPr>
          <p:cNvPr id="3" name="Content Placeholder 2"/>
          <p:cNvSpPr>
            <a:spLocks noGrp="1"/>
          </p:cNvSpPr>
          <p:nvPr>
            <p:ph idx="1"/>
          </p:nvPr>
        </p:nvSpPr>
        <p:spPr>
          <a:xfrm>
            <a:off x="838200" y="1355834"/>
            <a:ext cx="10515600" cy="5391807"/>
          </a:xfrm>
        </p:spPr>
        <p:txBody>
          <a:bodyPr>
            <a:noAutofit/>
          </a:bodyPr>
          <a:lstStyle/>
          <a:p>
            <a:r>
              <a:rPr lang="en-US" sz="3600" dirty="0" smtClean="0"/>
              <a:t>Skim a whole bunch of articles, blogs, videos, </a:t>
            </a:r>
            <a:r>
              <a:rPr lang="en-US" sz="3600" dirty="0" err="1" smtClean="0"/>
              <a:t>etc</a:t>
            </a:r>
            <a:r>
              <a:rPr lang="en-US" sz="3600" dirty="0" smtClean="0"/>
              <a:t> about your topic/concept without noting where particular thoughts came from, let those ideas meld together in your brain, and create some word-vomit paper (that might actually be quite good with interesting connections) </a:t>
            </a:r>
            <a:r>
              <a:rPr lang="en-US" sz="3600" dirty="0" smtClean="0">
                <a:solidFill>
                  <a:srgbClr val="FF0000"/>
                </a:solidFill>
              </a:rPr>
              <a:t>where you do not remember who said what, so you cannot cite ideas correctly or weave them together to support your claims</a:t>
            </a:r>
            <a:r>
              <a:rPr lang="en-US" sz="3600" dirty="0" smtClean="0"/>
              <a:t>, so we spend the whole semester trying to undo the mishmash you have created by being unorganized about the whole “looking-stuff-up-thing.”</a:t>
            </a:r>
            <a:endParaRPr lang="en-US" sz="3600" dirty="0"/>
          </a:p>
        </p:txBody>
      </p:sp>
    </p:spTree>
    <p:extLst>
      <p:ext uri="{BB962C8B-B14F-4D97-AF65-F5344CB8AC3E}">
        <p14:creationId xmlns:p14="http://schemas.microsoft.com/office/powerpoint/2010/main" val="140698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3447394" y="137750"/>
            <a:ext cx="5297212" cy="6547354"/>
          </a:xfrm>
          <a:prstGeom prst="rect">
            <a:avLst/>
          </a:prstGeom>
        </p:spPr>
      </p:pic>
    </p:spTree>
    <p:extLst>
      <p:ext uri="{BB962C8B-B14F-4D97-AF65-F5344CB8AC3E}">
        <p14:creationId xmlns:p14="http://schemas.microsoft.com/office/powerpoint/2010/main" val="349159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Getting/Finding/Using Good Sources</a:t>
            </a:r>
            <a:endParaRPr lang="en-US" dirty="0"/>
          </a:p>
        </p:txBody>
      </p:sp>
      <p:sp>
        <p:nvSpPr>
          <p:cNvPr id="3" name="Content Placeholder 2"/>
          <p:cNvSpPr>
            <a:spLocks noGrp="1"/>
          </p:cNvSpPr>
          <p:nvPr>
            <p:ph idx="1"/>
          </p:nvPr>
        </p:nvSpPr>
        <p:spPr/>
        <p:txBody>
          <a:bodyPr/>
          <a:lstStyle/>
          <a:p>
            <a:r>
              <a:rPr lang="en-US" dirty="0" smtClean="0"/>
              <a:t>Generally, they have an author (some exceptions will be made if you have an emphasis in popular culture)</a:t>
            </a:r>
          </a:p>
          <a:p>
            <a:r>
              <a:rPr lang="en-US" dirty="0" smtClean="0"/>
              <a:t>If you do not have an author, you will use the article or page title as what goes in the internal citation and to start the bibliographic entry.</a:t>
            </a:r>
          </a:p>
          <a:p>
            <a:r>
              <a:rPr lang="en-US" dirty="0" smtClean="0"/>
              <a:t>Do not use scholar.google.com unless it gets you the entire article; too often, students think they can skim the abstract and just use that. Um, no, just no.</a:t>
            </a:r>
          </a:p>
          <a:p>
            <a:r>
              <a:rPr lang="en-US" dirty="0" smtClean="0"/>
              <a:t>You may use some films, documentaries, videos, or other electronic sources; just talk to me about the correct documentation (Chapter 13).</a:t>
            </a:r>
            <a:endParaRPr lang="en-US" dirty="0"/>
          </a:p>
        </p:txBody>
      </p:sp>
    </p:spTree>
    <p:extLst>
      <p:ext uri="{BB962C8B-B14F-4D97-AF65-F5344CB8AC3E}">
        <p14:creationId xmlns:p14="http://schemas.microsoft.com/office/powerpoint/2010/main" val="384789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SKILLS YOU NEED</a:t>
            </a:r>
            <a:endParaRPr lang="en-US" dirty="0"/>
          </a:p>
        </p:txBody>
      </p:sp>
      <p:sp>
        <p:nvSpPr>
          <p:cNvPr id="5" name="Text Placeholder 4"/>
          <p:cNvSpPr>
            <a:spLocks noGrp="1"/>
          </p:cNvSpPr>
          <p:nvPr>
            <p:ph type="body" idx="1"/>
          </p:nvPr>
        </p:nvSpPr>
        <p:spPr/>
        <p:txBody>
          <a:bodyPr>
            <a:noAutofit/>
          </a:bodyPr>
          <a:lstStyle/>
          <a:p>
            <a:r>
              <a:rPr lang="en-US" sz="3600" dirty="0" smtClean="0"/>
              <a:t>(that’s why we’re doing this, by the way: to give you SKILLS or hone those you may already have, not just to torture you)</a:t>
            </a:r>
            <a:endParaRPr lang="en-US" sz="3600" dirty="0"/>
          </a:p>
        </p:txBody>
      </p:sp>
    </p:spTree>
    <p:extLst>
      <p:ext uri="{BB962C8B-B14F-4D97-AF65-F5344CB8AC3E}">
        <p14:creationId xmlns:p14="http://schemas.microsoft.com/office/powerpoint/2010/main" val="2914757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Summarization (109)</a:t>
            </a:r>
            <a:endParaRPr lang="en-US" dirty="0"/>
          </a:p>
        </p:txBody>
      </p:sp>
      <p:sp>
        <p:nvSpPr>
          <p:cNvPr id="5" name="Content Placeholder 4"/>
          <p:cNvSpPr>
            <a:spLocks noGrp="1"/>
          </p:cNvSpPr>
          <p:nvPr>
            <p:ph idx="1"/>
          </p:nvPr>
        </p:nvSpPr>
        <p:spPr>
          <a:xfrm>
            <a:off x="838200" y="1825625"/>
            <a:ext cx="10515600" cy="4874720"/>
          </a:xfrm>
        </p:spPr>
        <p:txBody>
          <a:bodyPr>
            <a:normAutofit/>
          </a:bodyPr>
          <a:lstStyle/>
          <a:p>
            <a:r>
              <a:rPr lang="en-US" dirty="0" smtClean="0"/>
              <a:t>A summary is always shorter than the original writing (not sentence-for-sentence)</a:t>
            </a:r>
          </a:p>
          <a:p>
            <a:r>
              <a:rPr lang="en-US" dirty="0" smtClean="0"/>
              <a:t>You must write the major ideas in your own words (items not in your own words are direct quotes and in quotation marks)</a:t>
            </a:r>
          </a:p>
          <a:p>
            <a:r>
              <a:rPr lang="en-US" dirty="0" smtClean="0"/>
              <a:t>Present tense: Smith (2000) indicate</a:t>
            </a:r>
            <a:r>
              <a:rPr lang="en-US" dirty="0" smtClean="0">
                <a:solidFill>
                  <a:srgbClr val="FF0000"/>
                </a:solidFill>
              </a:rPr>
              <a:t>s</a:t>
            </a:r>
            <a:r>
              <a:rPr lang="en-US" dirty="0" smtClean="0"/>
              <a:t> blah </a:t>
            </a:r>
            <a:r>
              <a:rPr lang="en-US" dirty="0" err="1" smtClean="0"/>
              <a:t>blah</a:t>
            </a:r>
            <a:r>
              <a:rPr lang="en-US" dirty="0" smtClean="0"/>
              <a:t> </a:t>
            </a:r>
            <a:r>
              <a:rPr lang="en-US" dirty="0" err="1" smtClean="0"/>
              <a:t>blah</a:t>
            </a:r>
            <a:r>
              <a:rPr lang="en-US" dirty="0" smtClean="0"/>
              <a:t> (17).</a:t>
            </a:r>
          </a:p>
          <a:p>
            <a:r>
              <a:rPr lang="en-US" dirty="0" smtClean="0"/>
              <a:t>The point of a summary is to give your readers the main point of something YOU HAVE READ. You are giving this information to support or lead to a major concept of your own. </a:t>
            </a:r>
          </a:p>
          <a:p>
            <a:r>
              <a:rPr lang="en-US" dirty="0" smtClean="0"/>
              <a:t>You might only write a few sentences about an entire articles, but if they are well-written sentences, they will help you greatly.</a:t>
            </a:r>
            <a:endParaRPr lang="en-US" dirty="0"/>
          </a:p>
        </p:txBody>
      </p:sp>
    </p:spTree>
    <p:extLst>
      <p:ext uri="{BB962C8B-B14F-4D97-AF65-F5344CB8AC3E}">
        <p14:creationId xmlns:p14="http://schemas.microsoft.com/office/powerpoint/2010/main" val="1672150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Paraphrasing</a:t>
            </a:r>
            <a:endParaRPr lang="en-US" dirty="0"/>
          </a:p>
        </p:txBody>
      </p:sp>
      <p:sp>
        <p:nvSpPr>
          <p:cNvPr id="3" name="Content Placeholder 2"/>
          <p:cNvSpPr>
            <a:spLocks noGrp="1"/>
          </p:cNvSpPr>
          <p:nvPr>
            <p:ph idx="1"/>
          </p:nvPr>
        </p:nvSpPr>
        <p:spPr/>
        <p:txBody>
          <a:bodyPr>
            <a:normAutofit lnSpcReduction="10000"/>
          </a:bodyPr>
          <a:lstStyle/>
          <a:p>
            <a:r>
              <a:rPr lang="en-US" dirty="0" smtClean="0"/>
              <a:t>A paraphrase may be around the same length of the original work</a:t>
            </a:r>
          </a:p>
          <a:p>
            <a:r>
              <a:rPr lang="en-US" dirty="0" smtClean="0"/>
              <a:t>You do this to help your reader understand complex texts (</a:t>
            </a:r>
            <a:r>
              <a:rPr lang="en-US" i="1" dirty="0" err="1" smtClean="0"/>
              <a:t>ie</a:t>
            </a:r>
            <a:r>
              <a:rPr lang="en-US" i="1" dirty="0" smtClean="0"/>
              <a:t>, my </a:t>
            </a:r>
            <a:r>
              <a:rPr lang="en-US" i="1" dirty="0" err="1" smtClean="0"/>
              <a:t>powerpoints</a:t>
            </a:r>
            <a:r>
              <a:rPr lang="en-US" i="1" dirty="0" smtClean="0"/>
              <a:t> are a combination of direct quotations and paraphrase: my point is to help give you some information from this book, but I am not taking credit for the information given, and this isn’t a paper</a:t>
            </a:r>
            <a:r>
              <a:rPr lang="en-US" dirty="0" smtClean="0"/>
              <a:t>)</a:t>
            </a:r>
          </a:p>
          <a:p>
            <a:r>
              <a:rPr lang="en-US" dirty="0" smtClean="0"/>
              <a:t>A paraphrase is in your own words</a:t>
            </a:r>
          </a:p>
          <a:p>
            <a:r>
              <a:rPr lang="en-US" dirty="0" smtClean="0"/>
              <a:t>Just going to a work and restating the sentences in your own words or changing a few words around is PLAGIARISM</a:t>
            </a:r>
          </a:p>
          <a:p>
            <a:r>
              <a:rPr lang="en-US" dirty="0" smtClean="0"/>
              <a:t>Most often, you will be using brief summaries and relying on direct quotations to support your ideas</a:t>
            </a:r>
            <a:endParaRPr lang="en-US" dirty="0"/>
          </a:p>
        </p:txBody>
      </p:sp>
    </p:spTree>
    <p:extLst>
      <p:ext uri="{BB962C8B-B14F-4D97-AF65-F5344CB8AC3E}">
        <p14:creationId xmlns:p14="http://schemas.microsoft.com/office/powerpoint/2010/main" val="385404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1395</Words>
  <Application>Microsoft Office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Barnet, Bellanca, and Stubbs Presentation #2</vt:lpstr>
      <vt:lpstr>Sources</vt:lpstr>
      <vt:lpstr>Wikipedia, about.com, Thought Catalog, or other items that show up in your Twitter feed or Facebook page are not good sources!!!!!</vt:lpstr>
      <vt:lpstr>WHAT NOT TO DO</vt:lpstr>
      <vt:lpstr> </vt:lpstr>
      <vt:lpstr>Getting/Finding/Using Good Sources</vt:lpstr>
      <vt:lpstr>SKILLS YOU NEED</vt:lpstr>
      <vt:lpstr>Summarization (109)</vt:lpstr>
      <vt:lpstr>Paraphrasing</vt:lpstr>
      <vt:lpstr>Direct Quoting</vt:lpstr>
      <vt:lpstr>Block Quotations</vt:lpstr>
      <vt:lpstr>Other concerns with direct quotations</vt:lpstr>
      <vt:lpstr>Puppy Break</vt:lpstr>
      <vt:lpstr>You must acknowledge an author</vt:lpstr>
      <vt:lpstr>Learn from my mistakes:</vt:lpstr>
      <vt:lpstr>MAJOR TOOLS FOR THIS PROJECT</vt:lpstr>
      <vt:lpstr>One Final Skill</vt:lpstr>
      <vt:lpstr>You must have good writing skills or good editing skills  (more on this later)</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Barnet, Bellanca, and Stubbs Presentation #2</dc:title>
  <dc:creator>Vicky Gilpin</dc:creator>
  <cp:lastModifiedBy>Vicky Gilpin</cp:lastModifiedBy>
  <cp:revision>12</cp:revision>
  <dcterms:created xsi:type="dcterms:W3CDTF">2015-01-06T12:13:56Z</dcterms:created>
  <dcterms:modified xsi:type="dcterms:W3CDTF">2015-01-06T13:06:34Z</dcterms:modified>
</cp:coreProperties>
</file>