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3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5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57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5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0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1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4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3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5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9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274762"/>
            <a:ext cx="6716712" cy="3551238"/>
          </a:xfrm>
        </p:spPr>
        <p:txBody>
          <a:bodyPr/>
          <a:lstStyle/>
          <a:p>
            <a:r>
              <a:rPr lang="en-US" dirty="0"/>
              <a:t>Meet Your New School Counselor-Mrs. Probst</a:t>
            </a:r>
            <a:br>
              <a:rPr lang="en-US" dirty="0"/>
            </a:br>
            <a:endParaRPr lang="en-US" dirty="0"/>
          </a:p>
        </p:txBody>
      </p:sp>
      <p:pic>
        <p:nvPicPr>
          <p:cNvPr id="1038" name="Picture 14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35" y="1147762"/>
            <a:ext cx="3058639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1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A little bit about me…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52746" cy="368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26th year as a school counselor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College-Eastern </a:t>
            </a:r>
            <a:r>
              <a:rPr lang="en-US" sz="2800" dirty="0"/>
              <a:t>Illinois University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Family-married </a:t>
            </a:r>
            <a:r>
              <a:rPr lang="en-US" sz="2800" dirty="0"/>
              <a:t>to Trent, I have 2 adult children and a grandson coming soon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Interests</a:t>
            </a:r>
            <a:r>
              <a:rPr lang="en-US" sz="2800" dirty="0"/>
              <a:t>: sports, especially the St. Louis Cardinals, reading, cooking, flower gardening, traveling and the beach</a:t>
            </a:r>
          </a:p>
          <a:p>
            <a:endParaRPr lang="en-US" dirty="0"/>
          </a:p>
        </p:txBody>
      </p:sp>
      <p:pic>
        <p:nvPicPr>
          <p:cNvPr id="4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643029"/>
            <a:ext cx="1338261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3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2943" y="4419600"/>
            <a:ext cx="6393657" cy="3492500"/>
          </a:xfrm>
        </p:spPr>
        <p:txBody>
          <a:bodyPr/>
          <a:lstStyle/>
          <a:p>
            <a:pPr algn="ctr"/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latin typeface="Kristen ITC" panose="03050502040202030202" pitchFamily="66" charset="0"/>
              </a:rPr>
            </a:br>
            <a:r>
              <a:rPr lang="en-US" sz="1800" dirty="0">
                <a:latin typeface="Kristen ITC" panose="03050502040202030202" pitchFamily="66" charset="0"/>
              </a:rPr>
              <a:t/>
            </a:r>
            <a:br>
              <a:rPr lang="en-US" sz="1800" dirty="0">
                <a:latin typeface="Kristen ITC" panose="03050502040202030202" pitchFamily="66" charset="0"/>
              </a:rPr>
            </a:br>
            <a:r>
              <a:rPr lang="en-US" sz="1800" dirty="0" smtClean="0">
                <a:latin typeface="Kristen ITC" panose="03050502040202030202" pitchFamily="66" charset="0"/>
              </a:rPr>
              <a:t>                 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Anxiety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and Stress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Management			 </a:t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Academic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Success-study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skills</a:t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Time management </a:t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Motivation strategies</a:t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College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and Careers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Grief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and loss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Crisis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Intervention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Impulse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Control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Self-Esteem </a:t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Relationships/Friends/Social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Concerns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Responsible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Decision-Making </a:t>
            </a: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/>
            </a:r>
            <a:b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</a:br>
            <a:r>
              <a:rPr lang="en-US" sz="1800" dirty="0" smtClean="0">
                <a:solidFill>
                  <a:srgbClr val="92D050"/>
                </a:solidFill>
                <a:latin typeface="Kristen ITC" panose="03050502040202030202" pitchFamily="66" charset="0"/>
              </a:rPr>
              <a:t>Anger </a:t>
            </a:r>
            <a:r>
              <a:rPr lang="en-US" sz="1800" dirty="0">
                <a:solidFill>
                  <a:srgbClr val="92D050"/>
                </a:solidFill>
                <a:latin typeface="Kristen ITC" panose="03050502040202030202" pitchFamily="66" charset="0"/>
              </a:rPr>
              <a:t>Management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903881"/>
            <a:ext cx="10947400" cy="1928220"/>
          </a:xfrm>
        </p:spPr>
        <p:txBody>
          <a:bodyPr>
            <a:normAutofit/>
          </a:bodyPr>
          <a:lstStyle/>
          <a:p>
            <a:pPr algn="ctr"/>
            <a:r>
              <a:rPr lang="en-US" sz="4300" dirty="0" smtClean="0">
                <a:latin typeface="Kristen ITC" panose="03050502040202030202" pitchFamily="66" charset="0"/>
              </a:rPr>
              <a:t>Student Services</a:t>
            </a:r>
          </a:p>
          <a:p>
            <a:pPr algn="ctr"/>
            <a:r>
              <a:rPr lang="en-US" sz="3000" dirty="0">
                <a:solidFill>
                  <a:srgbClr val="00B0F0"/>
                </a:solidFill>
                <a:latin typeface="Kristen ITC" panose="03050502040202030202" pitchFamily="66" charset="0"/>
              </a:rPr>
              <a:t>Individual Student and </a:t>
            </a:r>
            <a:endParaRPr lang="en-US" sz="3000" dirty="0" smtClean="0">
              <a:solidFill>
                <a:srgbClr val="00B0F0"/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sz="30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Small Group </a:t>
            </a:r>
            <a:r>
              <a:rPr lang="en-US" sz="3000" dirty="0">
                <a:solidFill>
                  <a:srgbClr val="00B0F0"/>
                </a:solidFill>
                <a:latin typeface="Kristen ITC" panose="03050502040202030202" pitchFamily="66" charset="0"/>
              </a:rPr>
              <a:t>Supports:</a:t>
            </a:r>
            <a:endParaRPr lang="en-US" sz="3000" dirty="0">
              <a:latin typeface="Kristen ITC" panose="03050502040202030202" pitchFamily="66" charset="0"/>
            </a:endParaRPr>
          </a:p>
        </p:txBody>
      </p:sp>
      <p:pic>
        <p:nvPicPr>
          <p:cNvPr id="2050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3255169"/>
            <a:ext cx="2328861" cy="23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0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Ink Free" panose="03080402000500000000" pitchFamily="66" charset="0"/>
              </a:rPr>
              <a:t>Individual Student Planning</a:t>
            </a:r>
            <a:endParaRPr lang="en-US" sz="48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4 year plans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S</a:t>
            </a:r>
            <a:r>
              <a:rPr lang="en-US" sz="2800" dirty="0" smtClean="0">
                <a:solidFill>
                  <a:srgbClr val="002060"/>
                </a:solidFill>
              </a:rPr>
              <a:t>chedules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C</a:t>
            </a:r>
            <a:r>
              <a:rPr lang="en-US" sz="2800" dirty="0" smtClean="0">
                <a:solidFill>
                  <a:srgbClr val="002060"/>
                </a:solidFill>
              </a:rPr>
              <a:t>ourse </a:t>
            </a:r>
            <a:r>
              <a:rPr lang="en-US" sz="2800" dirty="0">
                <a:solidFill>
                  <a:srgbClr val="002060"/>
                </a:solidFill>
              </a:rPr>
              <a:t>selections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T</a:t>
            </a:r>
            <a:r>
              <a:rPr lang="en-US" sz="2800" dirty="0" smtClean="0">
                <a:solidFill>
                  <a:srgbClr val="002060"/>
                </a:solidFill>
              </a:rPr>
              <a:t>ranscript </a:t>
            </a:r>
            <a:r>
              <a:rPr lang="en-US" sz="2800" dirty="0">
                <a:solidFill>
                  <a:srgbClr val="002060"/>
                </a:solidFill>
              </a:rPr>
              <a:t>reviews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Career </a:t>
            </a:r>
            <a:r>
              <a:rPr lang="en-US" sz="2800" dirty="0">
                <a:solidFill>
                  <a:srgbClr val="002060"/>
                </a:solidFill>
              </a:rPr>
              <a:t>and Tech Education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P</a:t>
            </a:r>
            <a:r>
              <a:rPr lang="en-US" sz="2800" dirty="0" smtClean="0">
                <a:solidFill>
                  <a:srgbClr val="002060"/>
                </a:solidFill>
              </a:rPr>
              <a:t>ost-secondary </a:t>
            </a:r>
            <a:r>
              <a:rPr lang="en-US" sz="2800" dirty="0">
                <a:solidFill>
                  <a:srgbClr val="002060"/>
                </a:solidFill>
              </a:rPr>
              <a:t>college and career exploration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743200"/>
            <a:ext cx="2328861" cy="23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1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756" y="1571777"/>
            <a:ext cx="4351023" cy="2283823"/>
          </a:xfrm>
        </p:spPr>
        <p:txBody>
          <a:bodyPr/>
          <a:lstStyle/>
          <a:p>
            <a:r>
              <a:rPr lang="en-US" sz="9600" dirty="0" smtClean="0">
                <a:solidFill>
                  <a:srgbClr val="002060"/>
                </a:solidFill>
                <a:latin typeface="Poor Richard" panose="02080502050505020702" pitchFamily="18" charset="0"/>
              </a:rPr>
              <a:t>Family </a:t>
            </a:r>
            <a:br>
              <a:rPr lang="en-US" sz="9600" dirty="0" smtClean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en-US" sz="9600" dirty="0" smtClean="0">
                <a:solidFill>
                  <a:srgbClr val="002060"/>
                </a:solidFill>
                <a:latin typeface="Poor Richard" panose="02080502050505020702" pitchFamily="18" charset="0"/>
              </a:rPr>
              <a:t>Support</a:t>
            </a:r>
            <a:endParaRPr lang="en-US" sz="96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19901" y="1244600"/>
            <a:ext cx="5041900" cy="5435600"/>
          </a:xfrm>
        </p:spPr>
        <p:txBody>
          <a:bodyPr>
            <a:normAutofit lnSpcReduction="10000"/>
          </a:bodyPr>
          <a:lstStyle/>
          <a:p>
            <a:r>
              <a:rPr lang="en-US" sz="4200" dirty="0">
                <a:solidFill>
                  <a:schemeClr val="tx2"/>
                </a:solidFill>
                <a:latin typeface="Poor Richard" panose="02080502050505020702" pitchFamily="18" charset="0"/>
              </a:rPr>
              <a:t>The counseling office is here to support families with academic, social-emotional or personal concerns about your student.</a:t>
            </a:r>
          </a:p>
          <a:p>
            <a:endParaRPr lang="en-US" dirty="0"/>
          </a:p>
        </p:txBody>
      </p:sp>
      <p:pic>
        <p:nvPicPr>
          <p:cNvPr id="6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149" y="4351338"/>
            <a:ext cx="1817952" cy="181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5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9254" y="554220"/>
            <a:ext cx="8761413" cy="1541280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Bradley Hand ITC" panose="03070402050302030203" pitchFamily="66" charset="0"/>
              </a:rPr>
              <a:t>What is the referral process to be able to speak with Mrs. Probst?</a:t>
            </a:r>
            <a:endParaRPr lang="en-US" sz="4800" b="1" dirty="0">
              <a:latin typeface="Bradley Hand ITC" panose="03070402050302030203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Student self-referral: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Ask for a pass to meet with Mrs. Probst during study hall or Flex period or ask your teacher for permission to come to my office. </a:t>
            </a:r>
            <a:endParaRPr lang="en-US" sz="24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Parent or guardian request: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Call or email Mrs. Probst to schedule an appointment.</a:t>
            </a:r>
            <a:endParaRPr lang="en-US" sz="24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Teacher or administration referral:</a:t>
            </a:r>
            <a:r>
              <a:rPr lang="en-US" sz="2400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Contact can be made via an in-person conversation, phone call or email.</a:t>
            </a:r>
            <a:endParaRPr lang="en-US" sz="24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6077">
            <a:off x="10668000" y="2552700"/>
            <a:ext cx="763110" cy="76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71880">
            <a:off x="470192" y="2311400"/>
            <a:ext cx="799062" cy="794416"/>
          </a:xfrm>
          <a:prstGeom prst="rect">
            <a:avLst/>
          </a:prstGeom>
        </p:spPr>
      </p:pic>
      <p:pic>
        <p:nvPicPr>
          <p:cNvPr id="13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9" y="2413000"/>
            <a:ext cx="773111" cy="77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1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624855" y="436033"/>
            <a:ext cx="8825658" cy="2116667"/>
          </a:xfrm>
        </p:spPr>
        <p:txBody>
          <a:bodyPr/>
          <a:lstStyle/>
          <a:p>
            <a:pPr algn="ctr"/>
            <a:r>
              <a:rPr lang="en-US" sz="9600" dirty="0" smtClean="0">
                <a:latin typeface="Rockwell Extra Bold" panose="02060903040505020403" pitchFamily="18" charset="0"/>
              </a:rPr>
              <a:t>#GOALS</a:t>
            </a:r>
            <a:endParaRPr lang="en-US" sz="9600" dirty="0">
              <a:latin typeface="Rockwell Extra Bold" panose="02060903040505020403" pitchFamily="18" charset="0"/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116854" y="3100980"/>
            <a:ext cx="9919445" cy="272832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Rockwell Extra Bold" panose="02060903040505020403" pitchFamily="18" charset="0"/>
              </a:rPr>
              <a:t>HELPING STUDENTS TO BE THE VERY BEST VERSIONS OF THEMSELVES!</a:t>
            </a:r>
            <a:endParaRPr lang="en-US" sz="4800" dirty="0">
              <a:latin typeface="Rockwell Extra Bold" panose="02060903040505020403" pitchFamily="18" charset="0"/>
            </a:endParaRPr>
          </a:p>
        </p:txBody>
      </p:sp>
      <p:pic>
        <p:nvPicPr>
          <p:cNvPr id="14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448" y="1625600"/>
            <a:ext cx="1046162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ho Rainbow Svg PNG, Vector, PSD, and Clipart With Transparent Background  for Free Download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58" y="1625600"/>
            <a:ext cx="1046162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9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140</TotalTime>
  <Words>201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Bradley Hand ITC</vt:lpstr>
      <vt:lpstr>Century Gothic</vt:lpstr>
      <vt:lpstr>Elephant</vt:lpstr>
      <vt:lpstr>Ink Free</vt:lpstr>
      <vt:lpstr>Kristen ITC</vt:lpstr>
      <vt:lpstr>Poor Richard</vt:lpstr>
      <vt:lpstr>Rockwell Extra Bold</vt:lpstr>
      <vt:lpstr>Wingdings</vt:lpstr>
      <vt:lpstr>Wingdings 3</vt:lpstr>
      <vt:lpstr>Ion Boardroom</vt:lpstr>
      <vt:lpstr>Meet Your New School Counselor-Mrs. Probst </vt:lpstr>
      <vt:lpstr>A little bit about me…</vt:lpstr>
      <vt:lpstr>                              Anxiety and Stress Management     Academic Success-study skills Time management  Motivation strategies College and Careers  Grief and loss  Crisis Intervention  Impulse Control  Self-Esteem  Relationships/Friends/Social Concerns  Responsible Decision-Making  Anger Management    </vt:lpstr>
      <vt:lpstr>Individual Student Planning</vt:lpstr>
      <vt:lpstr>Family  Support</vt:lpstr>
      <vt:lpstr>What is the referral process to be able to speak with Mrs. Probst?</vt:lpstr>
      <vt:lpstr>#GOALS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New School Counselor-Mrs. Probst</dc:title>
  <dc:creator>Christine Probst</dc:creator>
  <cp:lastModifiedBy>Christine Probst</cp:lastModifiedBy>
  <cp:revision>10</cp:revision>
  <cp:lastPrinted>2023-08-07T20:47:32Z</cp:lastPrinted>
  <dcterms:created xsi:type="dcterms:W3CDTF">2023-08-07T18:39:59Z</dcterms:created>
  <dcterms:modified xsi:type="dcterms:W3CDTF">2023-08-07T21:00:11Z</dcterms:modified>
</cp:coreProperties>
</file>