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1" r:id="rId16"/>
    <p:sldId id="272" r:id="rId17"/>
    <p:sldId id="273" r:id="rId18"/>
    <p:sldId id="270"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DA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CF2224-48EB-477A-96F1-47DD6D9E2D1F}"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52022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F2224-48EB-477A-96F1-47DD6D9E2D1F}"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300727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F2224-48EB-477A-96F1-47DD6D9E2D1F}"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167161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F2224-48EB-477A-96F1-47DD6D9E2D1F}"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2415241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F2224-48EB-477A-96F1-47DD6D9E2D1F}"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140121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CF2224-48EB-477A-96F1-47DD6D9E2D1F}"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340808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CF2224-48EB-477A-96F1-47DD6D9E2D1F}" type="datetimeFigureOut">
              <a:rPr lang="en-US" smtClean="0"/>
              <a:t>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3584161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CF2224-48EB-477A-96F1-47DD6D9E2D1F}" type="datetimeFigureOut">
              <a:rPr lang="en-US" smtClean="0"/>
              <a:t>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77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F2224-48EB-477A-96F1-47DD6D9E2D1F}" type="datetimeFigureOut">
              <a:rPr lang="en-US" smtClean="0"/>
              <a:t>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168400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F2224-48EB-477A-96F1-47DD6D9E2D1F}"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389102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F2224-48EB-477A-96F1-47DD6D9E2D1F}"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E84427-42D3-423E-A648-26910C861A57}" type="slidenum">
              <a:rPr lang="en-US" smtClean="0"/>
              <a:t>‹#›</a:t>
            </a:fld>
            <a:endParaRPr lang="en-US"/>
          </a:p>
        </p:txBody>
      </p:sp>
    </p:spTree>
    <p:extLst>
      <p:ext uri="{BB962C8B-B14F-4D97-AF65-F5344CB8AC3E}">
        <p14:creationId xmlns:p14="http://schemas.microsoft.com/office/powerpoint/2010/main" val="921618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1DAEF"/>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F2224-48EB-477A-96F1-47DD6D9E2D1F}" type="datetimeFigureOut">
              <a:rPr lang="en-US" smtClean="0"/>
              <a:t>1/20/2015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84427-42D3-423E-A648-26910C861A57}" type="slidenum">
              <a:rPr lang="en-US" smtClean="0"/>
              <a:t>‹#›</a:t>
            </a:fld>
            <a:endParaRPr lang="en-US"/>
          </a:p>
        </p:txBody>
      </p:sp>
    </p:spTree>
    <p:extLst>
      <p:ext uri="{BB962C8B-B14F-4D97-AF65-F5344CB8AC3E}">
        <p14:creationId xmlns:p14="http://schemas.microsoft.com/office/powerpoint/2010/main" val="116920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from </a:t>
            </a:r>
            <a:br>
              <a:rPr lang="en-US" dirty="0" smtClean="0"/>
            </a:br>
            <a:r>
              <a:rPr lang="en-US" dirty="0" smtClean="0"/>
              <a:t>They Say/I Say</a:t>
            </a:r>
            <a:endParaRPr lang="en-US" dirty="0"/>
          </a:p>
        </p:txBody>
      </p:sp>
      <p:sp>
        <p:nvSpPr>
          <p:cNvPr id="3" name="Subtitle 2"/>
          <p:cNvSpPr>
            <a:spLocks noGrp="1"/>
          </p:cNvSpPr>
          <p:nvPr>
            <p:ph type="subTitle" idx="1"/>
          </p:nvPr>
        </p:nvSpPr>
        <p:spPr/>
        <p:txBody>
          <a:bodyPr>
            <a:normAutofit lnSpcReduction="10000"/>
          </a:bodyPr>
          <a:lstStyle/>
          <a:p>
            <a:r>
              <a:rPr lang="en-US" dirty="0" smtClean="0"/>
              <a:t>Dr. Vicky </a:t>
            </a:r>
            <a:r>
              <a:rPr lang="en-US" dirty="0" smtClean="0"/>
              <a:t>Gilpin</a:t>
            </a:r>
          </a:p>
          <a:p>
            <a:endParaRPr lang="en-US" dirty="0"/>
          </a:p>
          <a:p>
            <a:r>
              <a:rPr lang="en-US" dirty="0" smtClean="0">
                <a:solidFill>
                  <a:srgbClr val="7030A0"/>
                </a:solidFill>
              </a:rPr>
              <a:t>This </a:t>
            </a:r>
            <a:r>
              <a:rPr lang="en-US" dirty="0" err="1" smtClean="0">
                <a:solidFill>
                  <a:srgbClr val="7030A0"/>
                </a:solidFill>
              </a:rPr>
              <a:t>ppt</a:t>
            </a:r>
            <a:r>
              <a:rPr lang="en-US" dirty="0" smtClean="0">
                <a:solidFill>
                  <a:srgbClr val="7030A0"/>
                </a:solidFill>
              </a:rPr>
              <a:t> represents the “They Say” portion and how to incorporate others’ works into your paper</a:t>
            </a:r>
          </a:p>
          <a:p>
            <a:endParaRPr lang="en-US" dirty="0"/>
          </a:p>
        </p:txBody>
      </p:sp>
    </p:spTree>
    <p:extLst>
      <p:ext uri="{BB962C8B-B14F-4D97-AF65-F5344CB8AC3E}">
        <p14:creationId xmlns:p14="http://schemas.microsoft.com/office/powerpoint/2010/main" val="3318643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Hints</a:t>
            </a:r>
            <a:endParaRPr lang="en-US" dirty="0"/>
          </a:p>
        </p:txBody>
      </p:sp>
      <p:sp>
        <p:nvSpPr>
          <p:cNvPr id="3" name="Content Placeholder 2"/>
          <p:cNvSpPr>
            <a:spLocks noGrp="1"/>
          </p:cNvSpPr>
          <p:nvPr>
            <p:ph idx="1"/>
          </p:nvPr>
        </p:nvSpPr>
        <p:spPr/>
        <p:txBody>
          <a:bodyPr>
            <a:noAutofit/>
          </a:bodyPr>
          <a:lstStyle/>
          <a:p>
            <a:r>
              <a:rPr lang="en-US" sz="3600" dirty="0" smtClean="0"/>
              <a:t>Do not overwhelm your paper with so many other sources that your reader has no idea how you are using them to argue your point---</a:t>
            </a:r>
            <a:r>
              <a:rPr lang="en-US" sz="3600" u="sng" dirty="0" smtClean="0"/>
              <a:t>be explicit with your </a:t>
            </a:r>
            <a:r>
              <a:rPr lang="en-US" sz="3600" u="sng" dirty="0" smtClean="0"/>
              <a:t>argument.</a:t>
            </a:r>
            <a:endParaRPr lang="en-US" sz="3600" u="sng" dirty="0" smtClean="0"/>
          </a:p>
          <a:p>
            <a:r>
              <a:rPr lang="en-US" sz="3600" dirty="0" smtClean="0"/>
              <a:t>Even if you primarily give the opposition as context in the introduction before a surprise-reversal style thesis that will lead to support throughout the work (from other sources), </a:t>
            </a:r>
            <a:r>
              <a:rPr lang="en-US" sz="3600" u="sng" dirty="0" smtClean="0"/>
              <a:t>you must keep the opposition in mind throughout</a:t>
            </a:r>
            <a:r>
              <a:rPr lang="en-US" sz="3600" dirty="0" smtClean="0"/>
              <a:t>.</a:t>
            </a:r>
            <a:endParaRPr lang="en-US" sz="3600" dirty="0"/>
          </a:p>
        </p:txBody>
      </p:sp>
    </p:spTree>
    <p:extLst>
      <p:ext uri="{BB962C8B-B14F-4D97-AF65-F5344CB8AC3E}">
        <p14:creationId xmlns:p14="http://schemas.microsoft.com/office/powerpoint/2010/main" val="754027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You do not want to say “the author says” or “another critic says” throughout the paper; </a:t>
            </a:r>
            <a:br>
              <a:rPr lang="en-US" dirty="0" smtClean="0"/>
            </a:br>
            <a:r>
              <a:rPr lang="en-US" dirty="0" smtClean="0"/>
              <a:t>it is boring</a:t>
            </a:r>
            <a:endParaRPr lang="en-US" dirty="0"/>
          </a:p>
        </p:txBody>
      </p:sp>
      <p:pic>
        <p:nvPicPr>
          <p:cNvPr id="4" name="Content Placeholder 3"/>
          <p:cNvPicPr>
            <a:picLocks noGrp="1" noChangeAspect="1"/>
          </p:cNvPicPr>
          <p:nvPr>
            <p:ph idx="1"/>
          </p:nvPr>
        </p:nvPicPr>
        <p:blipFill>
          <a:blip r:embed="rId2"/>
          <a:stretch>
            <a:fillRect/>
          </a:stretch>
        </p:blipFill>
        <p:spPr>
          <a:xfrm>
            <a:off x="2774731" y="1826541"/>
            <a:ext cx="6810703" cy="4244698"/>
          </a:xfrm>
          <a:prstGeom prst="rect">
            <a:avLst/>
          </a:prstGeom>
        </p:spPr>
      </p:pic>
    </p:spTree>
    <p:extLst>
      <p:ext uri="{BB962C8B-B14F-4D97-AF65-F5344CB8AC3E}">
        <p14:creationId xmlns:p14="http://schemas.microsoft.com/office/powerpoint/2010/main" val="61321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Verbs for Making a Claim (p37)</a:t>
            </a:r>
            <a:endParaRPr lang="en-US" dirty="0"/>
          </a:p>
        </p:txBody>
      </p:sp>
      <p:sp>
        <p:nvSpPr>
          <p:cNvPr id="4" name="Content Placeholder 3"/>
          <p:cNvSpPr>
            <a:spLocks noGrp="1"/>
          </p:cNvSpPr>
          <p:nvPr>
            <p:ph sz="half" idx="1"/>
          </p:nvPr>
        </p:nvSpPr>
        <p:spPr/>
        <p:txBody>
          <a:bodyPr/>
          <a:lstStyle/>
          <a:p>
            <a:r>
              <a:rPr lang="en-US" dirty="0" smtClean="0"/>
              <a:t>Argue</a:t>
            </a:r>
          </a:p>
          <a:p>
            <a:r>
              <a:rPr lang="en-US" dirty="0" smtClean="0"/>
              <a:t>Assert</a:t>
            </a:r>
          </a:p>
          <a:p>
            <a:r>
              <a:rPr lang="en-US" dirty="0" smtClean="0"/>
              <a:t>Claim</a:t>
            </a:r>
          </a:p>
          <a:p>
            <a:r>
              <a:rPr lang="en-US" dirty="0" smtClean="0"/>
              <a:t>Emphasize</a:t>
            </a:r>
          </a:p>
          <a:p>
            <a:r>
              <a:rPr lang="en-US" dirty="0" smtClean="0"/>
              <a:t>Insist</a:t>
            </a:r>
          </a:p>
          <a:p>
            <a:r>
              <a:rPr lang="en-US" dirty="0" smtClean="0"/>
              <a:t>Observe</a:t>
            </a:r>
          </a:p>
          <a:p>
            <a:r>
              <a:rPr lang="en-US" dirty="0" smtClean="0"/>
              <a:t>Suggest</a:t>
            </a:r>
          </a:p>
          <a:p>
            <a:r>
              <a:rPr lang="en-US" dirty="0" smtClean="0"/>
              <a:t>Indicate </a:t>
            </a:r>
            <a:endParaRPr lang="en-US" dirty="0"/>
          </a:p>
        </p:txBody>
      </p:sp>
      <p:pic>
        <p:nvPicPr>
          <p:cNvPr id="6" name="Content Placeholder 5"/>
          <p:cNvPicPr>
            <a:picLocks noGrp="1" noChangeAspect="1"/>
          </p:cNvPicPr>
          <p:nvPr>
            <p:ph sz="half" idx="2"/>
          </p:nvPr>
        </p:nvPicPr>
        <p:blipFill>
          <a:blip r:embed="rId2"/>
          <a:stretch>
            <a:fillRect/>
          </a:stretch>
        </p:blipFill>
        <p:spPr>
          <a:xfrm>
            <a:off x="3637062" y="1690688"/>
            <a:ext cx="6390988" cy="4252912"/>
          </a:xfrm>
          <a:prstGeom prst="rect">
            <a:avLst/>
          </a:prstGeom>
        </p:spPr>
      </p:pic>
    </p:spTree>
    <p:extLst>
      <p:ext uri="{BB962C8B-B14F-4D97-AF65-F5344CB8AC3E}">
        <p14:creationId xmlns:p14="http://schemas.microsoft.com/office/powerpoint/2010/main" val="3977342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Verbs for expressing agreement between works/ideas</a:t>
            </a:r>
            <a:endParaRPr lang="en-US" dirty="0"/>
          </a:p>
        </p:txBody>
      </p:sp>
      <p:pic>
        <p:nvPicPr>
          <p:cNvPr id="5" name="Content Placeholder 4"/>
          <p:cNvPicPr>
            <a:picLocks noGrp="1" noChangeAspect="1"/>
          </p:cNvPicPr>
          <p:nvPr>
            <p:ph sz="half" idx="1"/>
          </p:nvPr>
        </p:nvPicPr>
        <p:blipFill>
          <a:blip r:embed="rId2"/>
          <a:stretch>
            <a:fillRect/>
          </a:stretch>
        </p:blipFill>
        <p:spPr>
          <a:xfrm>
            <a:off x="201543" y="1825625"/>
            <a:ext cx="5894457" cy="3922493"/>
          </a:xfrm>
          <a:prstGeom prst="rect">
            <a:avLst/>
          </a:prstGeom>
        </p:spPr>
      </p:pic>
      <p:sp>
        <p:nvSpPr>
          <p:cNvPr id="4" name="Content Placeholder 3"/>
          <p:cNvSpPr>
            <a:spLocks noGrp="1"/>
          </p:cNvSpPr>
          <p:nvPr>
            <p:ph sz="half" idx="2"/>
          </p:nvPr>
        </p:nvSpPr>
        <p:spPr>
          <a:xfrm>
            <a:off x="7236372" y="1825625"/>
            <a:ext cx="4117428" cy="4351338"/>
          </a:xfrm>
        </p:spPr>
        <p:txBody>
          <a:bodyPr/>
          <a:lstStyle/>
          <a:p>
            <a:r>
              <a:rPr lang="en-US" dirty="0" smtClean="0"/>
              <a:t>Acknowledge</a:t>
            </a:r>
          </a:p>
          <a:p>
            <a:r>
              <a:rPr lang="en-US" dirty="0" smtClean="0"/>
              <a:t>Agree</a:t>
            </a:r>
          </a:p>
          <a:p>
            <a:r>
              <a:rPr lang="en-US" dirty="0" smtClean="0"/>
              <a:t>Corroborate</a:t>
            </a:r>
          </a:p>
          <a:p>
            <a:r>
              <a:rPr lang="en-US" dirty="0" smtClean="0"/>
              <a:t>Endorse</a:t>
            </a:r>
          </a:p>
          <a:p>
            <a:r>
              <a:rPr lang="en-US" dirty="0" smtClean="0"/>
              <a:t>Extol</a:t>
            </a:r>
          </a:p>
          <a:p>
            <a:r>
              <a:rPr lang="en-US" dirty="0" smtClean="0"/>
              <a:t>Reaffirm</a:t>
            </a:r>
          </a:p>
          <a:p>
            <a:r>
              <a:rPr lang="en-US" dirty="0" smtClean="0"/>
              <a:t>Support</a:t>
            </a:r>
          </a:p>
          <a:p>
            <a:r>
              <a:rPr lang="en-US" dirty="0" smtClean="0"/>
              <a:t>Verify</a:t>
            </a:r>
          </a:p>
          <a:p>
            <a:endParaRPr lang="en-US" dirty="0"/>
          </a:p>
        </p:txBody>
      </p:sp>
    </p:spTree>
    <p:extLst>
      <p:ext uri="{BB962C8B-B14F-4D97-AF65-F5344CB8AC3E}">
        <p14:creationId xmlns:p14="http://schemas.microsoft.com/office/powerpoint/2010/main" val="2887580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Every Quotation</a:t>
            </a:r>
            <a:endParaRPr lang="en-US" dirty="0"/>
          </a:p>
        </p:txBody>
      </p:sp>
      <p:sp>
        <p:nvSpPr>
          <p:cNvPr id="5" name="Content Placeholder 4"/>
          <p:cNvSpPr>
            <a:spLocks noGrp="1"/>
          </p:cNvSpPr>
          <p:nvPr>
            <p:ph idx="1"/>
          </p:nvPr>
        </p:nvSpPr>
        <p:spPr/>
        <p:txBody>
          <a:bodyPr>
            <a:normAutofit/>
          </a:bodyPr>
          <a:lstStyle/>
          <a:p>
            <a:pPr marL="0" indent="0">
              <a:buNone/>
            </a:pPr>
            <a:r>
              <a:rPr lang="en-US" sz="4000" dirty="0" smtClean="0"/>
              <a:t>“Finding relevant quotations is only part of your job; you also need to present them in a way that </a:t>
            </a:r>
            <a:r>
              <a:rPr lang="en-US" sz="4000" dirty="0" smtClean="0">
                <a:solidFill>
                  <a:srgbClr val="7030A0"/>
                </a:solidFill>
                <a:effectLst>
                  <a:outerShdw blurRad="38100" dist="38100" dir="2700000" algn="tl">
                    <a:srgbClr val="000000">
                      <a:alpha val="43137"/>
                    </a:srgbClr>
                  </a:outerShdw>
                </a:effectLst>
              </a:rPr>
              <a:t>makes their relevance and meaning clear to your readers</a:t>
            </a:r>
            <a:r>
              <a:rPr lang="en-US" sz="4000" dirty="0" smtClean="0"/>
              <a:t>. Since quotations do not speak for themselves, you need to build a frame around them in which you do that speaking for them” (41).</a:t>
            </a:r>
            <a:endParaRPr lang="en-US" sz="4000" dirty="0"/>
          </a:p>
        </p:txBody>
      </p:sp>
    </p:spTree>
    <p:extLst>
      <p:ext uri="{BB962C8B-B14F-4D97-AF65-F5344CB8AC3E}">
        <p14:creationId xmlns:p14="http://schemas.microsoft.com/office/powerpoint/2010/main" val="4009531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will use the “sandwich” method</a:t>
            </a:r>
            <a:endParaRPr lang="en-US" dirty="0"/>
          </a:p>
        </p:txBody>
      </p:sp>
      <p:pic>
        <p:nvPicPr>
          <p:cNvPr id="4" name="Content Placeholder 3"/>
          <p:cNvPicPr>
            <a:picLocks noGrp="1" noChangeAspect="1"/>
          </p:cNvPicPr>
          <p:nvPr>
            <p:ph idx="1"/>
          </p:nvPr>
        </p:nvPicPr>
        <p:blipFill>
          <a:blip r:embed="rId2"/>
          <a:stretch>
            <a:fillRect/>
          </a:stretch>
        </p:blipFill>
        <p:spPr>
          <a:xfrm>
            <a:off x="2648608" y="1690688"/>
            <a:ext cx="7504386" cy="4993828"/>
          </a:xfrm>
          <a:prstGeom prst="rect">
            <a:avLst/>
          </a:prstGeom>
        </p:spPr>
      </p:pic>
    </p:spTree>
    <p:extLst>
      <p:ext uri="{BB962C8B-B14F-4D97-AF65-F5344CB8AC3E}">
        <p14:creationId xmlns:p14="http://schemas.microsoft.com/office/powerpoint/2010/main" val="48989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also known as “point, proof, comment”</a:t>
            </a:r>
            <a:endParaRPr lang="en-US" dirty="0"/>
          </a:p>
        </p:txBody>
      </p:sp>
      <p:sp>
        <p:nvSpPr>
          <p:cNvPr id="3" name="Content Placeholder 2"/>
          <p:cNvSpPr>
            <a:spLocks noGrp="1"/>
          </p:cNvSpPr>
          <p:nvPr>
            <p:ph idx="1"/>
          </p:nvPr>
        </p:nvSpPr>
        <p:spPr>
          <a:xfrm>
            <a:off x="838200" y="1387366"/>
            <a:ext cx="10515600" cy="5470633"/>
          </a:xfrm>
        </p:spPr>
        <p:txBody>
          <a:bodyPr>
            <a:noAutofit/>
          </a:bodyPr>
          <a:lstStyle/>
          <a:p>
            <a:r>
              <a:rPr lang="en-US" sz="3600" dirty="0" smtClean="0">
                <a:solidFill>
                  <a:srgbClr val="7030A0"/>
                </a:solidFill>
              </a:rPr>
              <a:t>Point</a:t>
            </a:r>
            <a:r>
              <a:rPr lang="en-US" sz="3600" dirty="0" smtClean="0"/>
              <a:t>----the top bun: usually the topic sentence or a major sentence of a paragraph</a:t>
            </a:r>
          </a:p>
          <a:p>
            <a:r>
              <a:rPr lang="en-US" sz="3600" dirty="0" smtClean="0">
                <a:solidFill>
                  <a:srgbClr val="7030A0"/>
                </a:solidFill>
              </a:rPr>
              <a:t>Proof</a:t>
            </a:r>
            <a:r>
              <a:rPr lang="en-US" sz="3600" dirty="0" smtClean="0"/>
              <a:t>----the insides/veggies/meat: the statistics, quotation, source material that supports your point</a:t>
            </a:r>
          </a:p>
          <a:p>
            <a:r>
              <a:rPr lang="en-US" sz="3600" dirty="0" smtClean="0">
                <a:solidFill>
                  <a:srgbClr val="7030A0"/>
                </a:solidFill>
              </a:rPr>
              <a:t>Comment</a:t>
            </a:r>
            <a:r>
              <a:rPr lang="en-US" sz="3600" dirty="0" smtClean="0"/>
              <a:t>----the bottom bun: where you elaborate on and explain the connection of the quotation/source information to the point/topic and the thesis. </a:t>
            </a:r>
          </a:p>
          <a:p>
            <a:endParaRPr lang="en-US" sz="3600" dirty="0"/>
          </a:p>
          <a:p>
            <a:r>
              <a:rPr lang="en-US" sz="3600" dirty="0" smtClean="0">
                <a:solidFill>
                  <a:srgbClr val="7030A0"/>
                </a:solidFill>
              </a:rPr>
              <a:t>You may have more than one point/proof/comment trio per paragraph.</a:t>
            </a:r>
            <a:endParaRPr lang="en-US" sz="3600" dirty="0">
              <a:solidFill>
                <a:srgbClr val="7030A0"/>
              </a:solidFill>
            </a:endParaRPr>
          </a:p>
        </p:txBody>
      </p:sp>
    </p:spTree>
    <p:extLst>
      <p:ext uri="{BB962C8B-B14F-4D97-AF65-F5344CB8AC3E}">
        <p14:creationId xmlns:p14="http://schemas.microsoft.com/office/powerpoint/2010/main" val="1297817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with a “point” and “comment,” the quotation cannot just float alone in space</a:t>
            </a:r>
            <a:endParaRPr lang="en-US" dirty="0"/>
          </a:p>
        </p:txBody>
      </p:sp>
      <p:pic>
        <p:nvPicPr>
          <p:cNvPr id="4" name="Content Placeholder 3"/>
          <p:cNvPicPr>
            <a:picLocks noGrp="1" noChangeAspect="1"/>
          </p:cNvPicPr>
          <p:nvPr>
            <p:ph idx="1"/>
          </p:nvPr>
        </p:nvPicPr>
        <p:blipFill>
          <a:blip r:embed="rId2"/>
          <a:stretch>
            <a:fillRect/>
          </a:stretch>
        </p:blipFill>
        <p:spPr>
          <a:xfrm>
            <a:off x="2701859" y="1690688"/>
            <a:ext cx="6788281" cy="5130677"/>
          </a:xfrm>
          <a:prstGeom prst="rect">
            <a:avLst/>
          </a:prstGeom>
        </p:spPr>
      </p:pic>
    </p:spTree>
    <p:extLst>
      <p:ext uri="{BB962C8B-B14F-4D97-AF65-F5344CB8AC3E}">
        <p14:creationId xmlns:p14="http://schemas.microsoft.com/office/powerpoint/2010/main" val="2682643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227"/>
          </a:xfrm>
        </p:spPr>
        <p:txBody>
          <a:bodyPr/>
          <a:lstStyle/>
          <a:p>
            <a:r>
              <a:rPr lang="en-US" dirty="0" smtClean="0"/>
              <a:t>Templates for introducing quotations:</a:t>
            </a:r>
            <a:endParaRPr lang="en-US" dirty="0"/>
          </a:p>
        </p:txBody>
      </p:sp>
      <p:sp>
        <p:nvSpPr>
          <p:cNvPr id="3" name="Content Placeholder 2"/>
          <p:cNvSpPr>
            <a:spLocks noGrp="1"/>
          </p:cNvSpPr>
          <p:nvPr>
            <p:ph idx="1"/>
          </p:nvPr>
        </p:nvSpPr>
        <p:spPr>
          <a:xfrm>
            <a:off x="838200" y="911225"/>
            <a:ext cx="10515600" cy="4351338"/>
          </a:xfrm>
        </p:spPr>
        <p:txBody>
          <a:bodyPr>
            <a:noAutofit/>
          </a:bodyPr>
          <a:lstStyle/>
          <a:p>
            <a:r>
              <a:rPr lang="en-US" sz="3600" dirty="0" smtClean="0"/>
              <a:t>Smith (2009) states, “</a:t>
            </a:r>
            <a:r>
              <a:rPr lang="en-US" sz="3600" dirty="0" err="1" smtClean="0"/>
              <a:t>blahblahblahblah</a:t>
            </a:r>
            <a:r>
              <a:rPr lang="en-US" sz="3600" dirty="0" smtClean="0"/>
              <a:t>” (32).</a:t>
            </a:r>
          </a:p>
          <a:p>
            <a:r>
              <a:rPr lang="en-US" sz="3600" dirty="0" smtClean="0"/>
              <a:t>As the prominent author Jones (2001) puts it, “</a:t>
            </a:r>
            <a:r>
              <a:rPr lang="en-US" sz="3600" dirty="0" err="1" smtClean="0"/>
              <a:t>blahblahblahblblah</a:t>
            </a:r>
            <a:r>
              <a:rPr lang="en-US" sz="3600" dirty="0" smtClean="0"/>
              <a:t>” (27).</a:t>
            </a:r>
          </a:p>
          <a:p>
            <a:r>
              <a:rPr lang="en-US" sz="3600" dirty="0" smtClean="0"/>
              <a:t>According to </a:t>
            </a:r>
            <a:r>
              <a:rPr lang="en-US" sz="3600" dirty="0" err="1" smtClean="0"/>
              <a:t>Menzel</a:t>
            </a:r>
            <a:r>
              <a:rPr lang="en-US" sz="3600" dirty="0" smtClean="0"/>
              <a:t>, “</a:t>
            </a:r>
            <a:r>
              <a:rPr lang="en-US" sz="3600" dirty="0" err="1" smtClean="0"/>
              <a:t>blahblahblah</a:t>
            </a:r>
            <a:r>
              <a:rPr lang="en-US" sz="3600" dirty="0" smtClean="0"/>
              <a:t>” (2005, 27).</a:t>
            </a:r>
          </a:p>
          <a:p>
            <a:r>
              <a:rPr lang="en-US" sz="3600" dirty="0" smtClean="0"/>
              <a:t>Writing in the journal </a:t>
            </a:r>
            <a:r>
              <a:rPr lang="en-US" sz="3600" i="1" dirty="0" err="1" smtClean="0"/>
              <a:t>Blahblahblah</a:t>
            </a:r>
            <a:r>
              <a:rPr lang="en-US" sz="3600" dirty="0" smtClean="0"/>
              <a:t>, Garcia (2003) indicates, “</a:t>
            </a:r>
            <a:r>
              <a:rPr lang="en-US" sz="3600" dirty="0" err="1" smtClean="0"/>
              <a:t>blahblahblah</a:t>
            </a:r>
            <a:r>
              <a:rPr lang="en-US" sz="3600" dirty="0" smtClean="0"/>
              <a:t>” (para. 16).</a:t>
            </a:r>
          </a:p>
          <a:p>
            <a:r>
              <a:rPr lang="en-US" sz="3600" dirty="0" smtClean="0"/>
              <a:t>Cortez agrees when she writes, “</a:t>
            </a:r>
            <a:r>
              <a:rPr lang="en-US" sz="3600" dirty="0" err="1" smtClean="0"/>
              <a:t>blahblahblah</a:t>
            </a:r>
            <a:r>
              <a:rPr lang="en-US" sz="3600" dirty="0" smtClean="0"/>
              <a:t>” (2003, 78).</a:t>
            </a:r>
          </a:p>
          <a:p>
            <a:r>
              <a:rPr lang="en-US" sz="3600" dirty="0" smtClean="0"/>
              <a:t>Johnson disagrees when he notes, “</a:t>
            </a:r>
            <a:r>
              <a:rPr lang="en-US" sz="3600" dirty="0" err="1" smtClean="0"/>
              <a:t>blahblahblah</a:t>
            </a:r>
            <a:r>
              <a:rPr lang="en-US" sz="3600" dirty="0" smtClean="0"/>
              <a:t>” (2001, 98).</a:t>
            </a:r>
            <a:endParaRPr lang="en-US" sz="3600" dirty="0"/>
          </a:p>
        </p:txBody>
      </p:sp>
    </p:spTree>
    <p:extLst>
      <p:ext uri="{BB962C8B-B14F-4D97-AF65-F5344CB8AC3E}">
        <p14:creationId xmlns:p14="http://schemas.microsoft.com/office/powerpoint/2010/main" val="25133805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Templates for explaining quotations </a:t>
            </a:r>
            <a:br>
              <a:rPr lang="en-US" dirty="0" smtClean="0"/>
            </a:br>
            <a:r>
              <a:rPr lang="en-US" dirty="0" smtClean="0"/>
              <a:t>(this is how you might start your comment)</a:t>
            </a:r>
            <a:endParaRPr lang="en-US" dirty="0"/>
          </a:p>
        </p:txBody>
      </p:sp>
      <p:sp>
        <p:nvSpPr>
          <p:cNvPr id="3" name="Content Placeholder 2"/>
          <p:cNvSpPr>
            <a:spLocks noGrp="1"/>
          </p:cNvSpPr>
          <p:nvPr>
            <p:ph idx="1"/>
          </p:nvPr>
        </p:nvSpPr>
        <p:spPr/>
        <p:txBody>
          <a:bodyPr>
            <a:normAutofit/>
          </a:bodyPr>
          <a:lstStyle/>
          <a:p>
            <a:r>
              <a:rPr lang="en-US" sz="4000" dirty="0" smtClean="0"/>
              <a:t>Basically, Smith is saying…</a:t>
            </a:r>
          </a:p>
          <a:p>
            <a:r>
              <a:rPr lang="en-US" sz="4000" dirty="0" smtClean="0"/>
              <a:t>In other words, Jones believes…</a:t>
            </a:r>
          </a:p>
          <a:p>
            <a:r>
              <a:rPr lang="en-US" sz="4000" dirty="0" smtClean="0"/>
              <a:t>By making this comment, Garcia argues…</a:t>
            </a:r>
          </a:p>
          <a:p>
            <a:r>
              <a:rPr lang="en-US" sz="4000" dirty="0" smtClean="0"/>
              <a:t>Johnson insists…</a:t>
            </a:r>
          </a:p>
          <a:p>
            <a:r>
              <a:rPr lang="en-US" sz="4000" dirty="0" smtClean="0"/>
              <a:t>The essence of Cortez’s argument is…</a:t>
            </a:r>
            <a:endParaRPr lang="en-US" sz="4000" dirty="0"/>
          </a:p>
        </p:txBody>
      </p:sp>
    </p:spTree>
    <p:extLst>
      <p:ext uri="{BB962C8B-B14F-4D97-AF65-F5344CB8AC3E}">
        <p14:creationId xmlns:p14="http://schemas.microsoft.com/office/powerpoint/2010/main" val="3252274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writing, many sources are important.</a:t>
            </a:r>
            <a:endParaRPr lang="en-US" dirty="0"/>
          </a:p>
        </p:txBody>
      </p:sp>
      <p:pic>
        <p:nvPicPr>
          <p:cNvPr id="4" name="Content Placeholder 3"/>
          <p:cNvPicPr>
            <a:picLocks noGrp="1" noChangeAspect="1"/>
          </p:cNvPicPr>
          <p:nvPr>
            <p:ph idx="1"/>
          </p:nvPr>
        </p:nvPicPr>
        <p:blipFill>
          <a:blip r:embed="rId2"/>
          <a:stretch>
            <a:fillRect/>
          </a:stretch>
        </p:blipFill>
        <p:spPr>
          <a:xfrm>
            <a:off x="2538248" y="1458440"/>
            <a:ext cx="6952593" cy="5207733"/>
          </a:xfrm>
          <a:prstGeom prst="rect">
            <a:avLst/>
          </a:prstGeom>
        </p:spPr>
      </p:pic>
    </p:spTree>
    <p:extLst>
      <p:ext uri="{BB962C8B-B14F-4D97-AF65-F5344CB8AC3E}">
        <p14:creationId xmlns:p14="http://schemas.microsoft.com/office/powerpoint/2010/main" val="2602138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just a start, but recognizing these templates can help you in your own writing</a:t>
            </a:r>
            <a:endParaRPr lang="en-US" dirty="0"/>
          </a:p>
        </p:txBody>
      </p:sp>
      <p:pic>
        <p:nvPicPr>
          <p:cNvPr id="4" name="Content Placeholder 3"/>
          <p:cNvPicPr>
            <a:picLocks noGrp="1" noChangeAspect="1"/>
          </p:cNvPicPr>
          <p:nvPr>
            <p:ph idx="1"/>
          </p:nvPr>
        </p:nvPicPr>
        <p:blipFill>
          <a:blip r:embed="rId2"/>
          <a:stretch>
            <a:fillRect/>
          </a:stretch>
        </p:blipFill>
        <p:spPr>
          <a:xfrm>
            <a:off x="2745827" y="1540266"/>
            <a:ext cx="6700345" cy="5317734"/>
          </a:xfrm>
          <a:prstGeom prst="rect">
            <a:avLst/>
          </a:prstGeom>
        </p:spPr>
      </p:pic>
    </p:spTree>
    <p:extLst>
      <p:ext uri="{BB962C8B-B14F-4D97-AF65-F5344CB8AC3E}">
        <p14:creationId xmlns:p14="http://schemas.microsoft.com/office/powerpoint/2010/main" val="2542901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to know this?</a:t>
            </a:r>
            <a:endParaRPr lang="en-US" dirty="0"/>
          </a:p>
        </p:txBody>
      </p:sp>
      <p:sp>
        <p:nvSpPr>
          <p:cNvPr id="3" name="Content Placeholder 2"/>
          <p:cNvSpPr>
            <a:spLocks noGrp="1"/>
          </p:cNvSpPr>
          <p:nvPr>
            <p:ph idx="1"/>
          </p:nvPr>
        </p:nvSpPr>
        <p:spPr>
          <a:xfrm>
            <a:off x="838200" y="1387366"/>
            <a:ext cx="10515600" cy="5297213"/>
          </a:xfrm>
        </p:spPr>
        <p:txBody>
          <a:bodyPr>
            <a:noAutofit/>
          </a:bodyPr>
          <a:lstStyle/>
          <a:p>
            <a:pPr marL="0" indent="0">
              <a:buNone/>
            </a:pPr>
            <a:r>
              <a:rPr lang="en-US" sz="3200" dirty="0" smtClean="0"/>
              <a:t>“Experienced writing instructors have long recognized that writing well means entering into conversation with others. Academic writing in particular calls upon writers not simply to express their own ideas, </a:t>
            </a:r>
            <a:r>
              <a:rPr lang="en-US" sz="3200" dirty="0" smtClean="0">
                <a:solidFill>
                  <a:srgbClr val="FF0000"/>
                </a:solidFill>
                <a:effectLst>
                  <a:outerShdw blurRad="38100" dist="38100" dir="2700000" algn="tl">
                    <a:srgbClr val="000000">
                      <a:alpha val="43137"/>
                    </a:srgbClr>
                  </a:outerShdw>
                </a:effectLst>
              </a:rPr>
              <a:t>but to do so as a response to what others have said</a:t>
            </a:r>
            <a:r>
              <a:rPr lang="en-US" sz="3200" dirty="0" smtClean="0"/>
              <a:t>” (xi).</a:t>
            </a:r>
          </a:p>
          <a:p>
            <a:pPr marL="0" indent="0">
              <a:buNone/>
            </a:pPr>
            <a:endParaRPr lang="en-US" sz="3200" dirty="0"/>
          </a:p>
          <a:p>
            <a:pPr marL="0" indent="0">
              <a:buNone/>
            </a:pPr>
            <a:r>
              <a:rPr lang="en-US" sz="3200" dirty="0" smtClean="0"/>
              <a:t>A group of particular scholarly forms exist that can help young writers get used to this style. One way to learn is to </a:t>
            </a:r>
            <a:r>
              <a:rPr lang="en-US" sz="3200" u="sng" dirty="0" smtClean="0"/>
              <a:t>read a lot of scholarly writing </a:t>
            </a:r>
            <a:r>
              <a:rPr lang="en-US" sz="3200" dirty="0" smtClean="0"/>
              <a:t>to intuit the forms. Another is to read works like </a:t>
            </a:r>
            <a:r>
              <a:rPr lang="en-US" sz="3200" i="1" dirty="0" smtClean="0"/>
              <a:t>The Short Guide to College Writing </a:t>
            </a:r>
            <a:r>
              <a:rPr lang="en-US" sz="3200" dirty="0" smtClean="0"/>
              <a:t>and </a:t>
            </a:r>
            <a:r>
              <a:rPr lang="en-US" sz="3200" i="1" dirty="0" smtClean="0"/>
              <a:t>They Say/I Say</a:t>
            </a:r>
            <a:r>
              <a:rPr lang="en-US" sz="3200" dirty="0" smtClean="0"/>
              <a:t>.</a:t>
            </a:r>
            <a:endParaRPr lang="en-US" sz="3200" dirty="0"/>
          </a:p>
        </p:txBody>
      </p:sp>
    </p:spTree>
    <p:extLst>
      <p:ext uri="{BB962C8B-B14F-4D97-AF65-F5344CB8AC3E}">
        <p14:creationId xmlns:p14="http://schemas.microsoft.com/office/powerpoint/2010/main" val="91273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9537"/>
          </a:xfrm>
        </p:spPr>
        <p:txBody>
          <a:bodyPr/>
          <a:lstStyle/>
          <a:p>
            <a:r>
              <a:rPr lang="en-US" dirty="0" smtClean="0"/>
              <a:t>How do we do this?</a:t>
            </a:r>
            <a:endParaRPr lang="en-US" dirty="0"/>
          </a:p>
        </p:txBody>
      </p:sp>
      <p:sp>
        <p:nvSpPr>
          <p:cNvPr id="3" name="Content Placeholder 2"/>
          <p:cNvSpPr>
            <a:spLocks noGrp="1"/>
          </p:cNvSpPr>
          <p:nvPr>
            <p:ph idx="1"/>
          </p:nvPr>
        </p:nvSpPr>
        <p:spPr>
          <a:xfrm>
            <a:off x="838200" y="1292772"/>
            <a:ext cx="10515600" cy="5565227"/>
          </a:xfrm>
        </p:spPr>
        <p:txBody>
          <a:bodyPr>
            <a:noAutofit/>
          </a:bodyPr>
          <a:lstStyle/>
          <a:p>
            <a:pPr marL="0" indent="0">
              <a:buNone/>
            </a:pPr>
            <a:r>
              <a:rPr lang="en-US" sz="3200" dirty="0" smtClean="0"/>
              <a:t>“Effective persuasive writers do more than make well-supported claims (“I say”); they also map those claims relative to the claims of others (“they say”)” (xiv). Here is an example of surprise-reversal:</a:t>
            </a:r>
          </a:p>
          <a:p>
            <a:pPr marL="0" indent="0">
              <a:buNone/>
            </a:pPr>
            <a:endParaRPr lang="en-US" sz="3200" dirty="0" smtClean="0"/>
          </a:p>
          <a:p>
            <a:pPr marL="0" indent="0">
              <a:buNone/>
            </a:pPr>
            <a:r>
              <a:rPr lang="en-US" sz="3200" dirty="0" smtClean="0"/>
              <a:t>“For decades, we’ve worked under the assumption that mass culture follows a path declining steadily toward lowest-common-denominator standards, presumably because the “masses” want dumb, simple pleasures and big media companies try to give the masses what they want. But . . . The exact opposite is happening: </a:t>
            </a:r>
            <a:r>
              <a:rPr lang="en-US" sz="3200" dirty="0" smtClean="0">
                <a:solidFill>
                  <a:srgbClr val="FF0000"/>
                </a:solidFill>
                <a:effectLst>
                  <a:outerShdw blurRad="38100" dist="38100" dir="2700000" algn="tl">
                    <a:srgbClr val="000000">
                      <a:alpha val="43137"/>
                    </a:srgbClr>
                  </a:outerShdw>
                </a:effectLst>
              </a:rPr>
              <a:t>the culture is getting more cognitively demanding, not less</a:t>
            </a:r>
            <a:r>
              <a:rPr lang="en-US" sz="3200" dirty="0" smtClean="0"/>
              <a:t>” (Johnson).</a:t>
            </a:r>
          </a:p>
        </p:txBody>
      </p:sp>
    </p:spTree>
    <p:extLst>
      <p:ext uri="{BB962C8B-B14F-4D97-AF65-F5344CB8AC3E}">
        <p14:creationId xmlns:p14="http://schemas.microsoft.com/office/powerpoint/2010/main" val="2929218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to think about when looking for research or incorporating research</a:t>
            </a:r>
            <a:endParaRPr lang="en-US" dirty="0"/>
          </a:p>
        </p:txBody>
      </p:sp>
      <p:sp>
        <p:nvSpPr>
          <p:cNvPr id="3" name="Content Placeholder 2"/>
          <p:cNvSpPr>
            <a:spLocks noGrp="1"/>
          </p:cNvSpPr>
          <p:nvPr>
            <p:ph idx="1"/>
          </p:nvPr>
        </p:nvSpPr>
        <p:spPr/>
        <p:txBody>
          <a:bodyPr>
            <a:normAutofit/>
          </a:bodyPr>
          <a:lstStyle/>
          <a:p>
            <a:r>
              <a:rPr lang="en-US" sz="4400" dirty="0" smtClean="0"/>
              <a:t>What do “they say” about my topic?</a:t>
            </a:r>
          </a:p>
          <a:p>
            <a:r>
              <a:rPr lang="en-US" sz="4400" dirty="0" smtClean="0"/>
              <a:t>What would a naysayer say about my argument?</a:t>
            </a:r>
          </a:p>
          <a:p>
            <a:r>
              <a:rPr lang="en-US" sz="4400" dirty="0" smtClean="0"/>
              <a:t>What is my evidence?</a:t>
            </a:r>
          </a:p>
          <a:p>
            <a:r>
              <a:rPr lang="en-US" sz="4400" dirty="0" smtClean="0"/>
              <a:t>Do I need to qualify my point?</a:t>
            </a:r>
          </a:p>
          <a:p>
            <a:r>
              <a:rPr lang="en-US" sz="4400" dirty="0" smtClean="0"/>
              <a:t>So what?</a:t>
            </a:r>
            <a:endParaRPr lang="en-US" sz="4400" dirty="0"/>
          </a:p>
        </p:txBody>
      </p:sp>
    </p:spTree>
    <p:extLst>
      <p:ext uri="{BB962C8B-B14F-4D97-AF65-F5344CB8AC3E}">
        <p14:creationId xmlns:p14="http://schemas.microsoft.com/office/powerpoint/2010/main" val="1307274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Finally,</a:t>
            </a:r>
            <a:endParaRPr lang="en-US" dirty="0"/>
          </a:p>
        </p:txBody>
      </p:sp>
      <p:sp>
        <p:nvSpPr>
          <p:cNvPr id="3" name="Content Placeholder 2"/>
          <p:cNvSpPr>
            <a:spLocks noGrp="1"/>
          </p:cNvSpPr>
          <p:nvPr>
            <p:ph idx="1"/>
          </p:nvPr>
        </p:nvSpPr>
        <p:spPr/>
        <p:txBody>
          <a:bodyPr>
            <a:noAutofit/>
          </a:bodyPr>
          <a:lstStyle/>
          <a:p>
            <a:pPr marL="0" indent="0">
              <a:buNone/>
            </a:pPr>
            <a:r>
              <a:rPr lang="en-US" sz="3600" dirty="0" smtClean="0"/>
              <a:t>“A major virtue of the “they say/I say” model is that it returns writing to its social, conversational base. As a result, this approach to writing has an ethical dimension; it asks students not simply to keep proving and reasserting what they already believe, but to stretch what they believe by putting it up against the beliefs of our increasingly diverse, global society, to engage in the </a:t>
            </a:r>
            <a:r>
              <a:rPr lang="en-US" sz="3600" dirty="0" smtClean="0">
                <a:solidFill>
                  <a:srgbClr val="7030A0"/>
                </a:solidFill>
                <a:effectLst>
                  <a:outerShdw blurRad="38100" dist="38100" dir="2700000" algn="tl">
                    <a:srgbClr val="000000">
                      <a:alpha val="43137"/>
                    </a:srgbClr>
                  </a:outerShdw>
                </a:effectLst>
              </a:rPr>
              <a:t>reciprocal exchange </a:t>
            </a:r>
            <a:r>
              <a:rPr lang="en-US" sz="3600" dirty="0" smtClean="0"/>
              <a:t>that characterizes true democracy” (xx).</a:t>
            </a:r>
            <a:endParaRPr lang="en-US" sz="3600" dirty="0"/>
          </a:p>
        </p:txBody>
      </p:sp>
    </p:spTree>
    <p:extLst>
      <p:ext uri="{BB962C8B-B14F-4D97-AF65-F5344CB8AC3E}">
        <p14:creationId xmlns:p14="http://schemas.microsoft.com/office/powerpoint/2010/main" val="2510882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Major Point of this Method</a:t>
            </a:r>
            <a:endParaRPr lang="en-US" dirty="0"/>
          </a:p>
        </p:txBody>
      </p:sp>
      <p:sp>
        <p:nvSpPr>
          <p:cNvPr id="3" name="Content Placeholder 2"/>
          <p:cNvSpPr>
            <a:spLocks noGrp="1"/>
          </p:cNvSpPr>
          <p:nvPr>
            <p:ph idx="1"/>
          </p:nvPr>
        </p:nvSpPr>
        <p:spPr/>
        <p:txBody>
          <a:bodyPr>
            <a:noAutofit/>
          </a:bodyPr>
          <a:lstStyle/>
          <a:p>
            <a:pPr marL="0" indent="0">
              <a:buNone/>
            </a:pPr>
            <a:r>
              <a:rPr lang="en-US" sz="6000" dirty="0" smtClean="0"/>
              <a:t>“Often without consciously realizing it, accomplished writers routinely rely on a stock of established moves that are crucial for communicating sophisticated ideas” (1).</a:t>
            </a:r>
            <a:endParaRPr lang="en-US" sz="6000" dirty="0"/>
          </a:p>
        </p:txBody>
      </p:sp>
    </p:spTree>
    <p:extLst>
      <p:ext uri="{BB962C8B-B14F-4D97-AF65-F5344CB8AC3E}">
        <p14:creationId xmlns:p14="http://schemas.microsoft.com/office/powerpoint/2010/main" val="3719090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you already know a lot about your topic?</a:t>
            </a:r>
            <a:endParaRPr lang="en-US" dirty="0"/>
          </a:p>
        </p:txBody>
      </p:sp>
      <p:pic>
        <p:nvPicPr>
          <p:cNvPr id="4" name="Content Placeholder 3"/>
          <p:cNvPicPr>
            <a:picLocks noGrp="1" noChangeAspect="1"/>
          </p:cNvPicPr>
          <p:nvPr>
            <p:ph idx="1"/>
          </p:nvPr>
        </p:nvPicPr>
        <p:blipFill>
          <a:blip r:embed="rId2"/>
          <a:stretch>
            <a:fillRect/>
          </a:stretch>
        </p:blipFill>
        <p:spPr>
          <a:xfrm>
            <a:off x="2695903" y="1469635"/>
            <a:ext cx="6589987" cy="5230149"/>
          </a:xfrm>
          <a:prstGeom prst="rect">
            <a:avLst/>
          </a:prstGeom>
        </p:spPr>
      </p:pic>
    </p:spTree>
    <p:extLst>
      <p:ext uri="{BB962C8B-B14F-4D97-AF65-F5344CB8AC3E}">
        <p14:creationId xmlns:p14="http://schemas.microsoft.com/office/powerpoint/2010/main" val="3789861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You still need to start with </a:t>
            </a:r>
            <a:br>
              <a:rPr lang="en-US" dirty="0" smtClean="0"/>
            </a:br>
            <a:r>
              <a:rPr lang="en-US" dirty="0" smtClean="0"/>
              <a:t>what others are saying.</a:t>
            </a:r>
            <a:endParaRPr lang="en-US" dirty="0"/>
          </a:p>
        </p:txBody>
      </p:sp>
      <p:pic>
        <p:nvPicPr>
          <p:cNvPr id="4" name="Content Placeholder 3"/>
          <p:cNvPicPr>
            <a:picLocks noGrp="1" noChangeAspect="1"/>
          </p:cNvPicPr>
          <p:nvPr>
            <p:ph idx="1"/>
          </p:nvPr>
        </p:nvPicPr>
        <p:blipFill>
          <a:blip r:embed="rId2"/>
          <a:stretch>
            <a:fillRect/>
          </a:stretch>
        </p:blipFill>
        <p:spPr>
          <a:xfrm>
            <a:off x="2758967" y="1757761"/>
            <a:ext cx="6936826" cy="4323303"/>
          </a:xfrm>
          <a:prstGeom prst="rect">
            <a:avLst/>
          </a:prstGeom>
        </p:spPr>
      </p:pic>
    </p:spTree>
    <p:extLst>
      <p:ext uri="{BB962C8B-B14F-4D97-AF65-F5344CB8AC3E}">
        <p14:creationId xmlns:p14="http://schemas.microsoft.com/office/powerpoint/2010/main" val="1048754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879</Words>
  <Application>Microsoft Office PowerPoint</Application>
  <PresentationFormat>Widescreen</PresentationFormat>
  <Paragraphs>71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Information from  They Say/I Say</vt:lpstr>
      <vt:lpstr>In writing, many sources are important.</vt:lpstr>
      <vt:lpstr>Why do we need to know this?</vt:lpstr>
      <vt:lpstr>How do we do this?</vt:lpstr>
      <vt:lpstr>Concepts to think about when looking for research or incorporating research</vt:lpstr>
      <vt:lpstr>Finally,</vt:lpstr>
      <vt:lpstr>The Major Point of this Method</vt:lpstr>
      <vt:lpstr>What if you already know a lot about your topic?</vt:lpstr>
      <vt:lpstr>You still need to start with  what others are saying.</vt:lpstr>
      <vt:lpstr>Hints</vt:lpstr>
      <vt:lpstr>You do not want to say “the author says” or “another critic says” throughout the paper;  it is boring</vt:lpstr>
      <vt:lpstr>Verbs for Making a Claim (p37)</vt:lpstr>
      <vt:lpstr>Verbs for expressing agreement between works/ideas</vt:lpstr>
      <vt:lpstr>Frame Every Quotation</vt:lpstr>
      <vt:lpstr>You will use the “sandwich” method</vt:lpstr>
      <vt:lpstr>This is also known as “point, proof, comment”</vt:lpstr>
      <vt:lpstr>Even with a “point” and “comment,” the quotation cannot just float alone in space</vt:lpstr>
      <vt:lpstr>Templates for introducing quotations:</vt:lpstr>
      <vt:lpstr>Templates for explaining quotations  (this is how you might start your comment)</vt:lpstr>
      <vt:lpstr>This is just a start, but recognizing these templates can help you in your own writing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from  They Say/I Say</dc:title>
  <dc:creator>Vicky Gilpin</dc:creator>
  <cp:lastModifiedBy>Vicky Gilpin</cp:lastModifiedBy>
  <cp:revision>11</cp:revision>
  <dcterms:created xsi:type="dcterms:W3CDTF">2015-01-09T19:04:28Z</dcterms:created>
  <dcterms:modified xsi:type="dcterms:W3CDTF">2015-01-20T19:15:56Z</dcterms:modified>
</cp:coreProperties>
</file>