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79" r:id="rId11"/>
    <p:sldId id="270" r:id="rId12"/>
    <p:sldId id="282" r:id="rId13"/>
    <p:sldId id="288" r:id="rId14"/>
    <p:sldId id="264" r:id="rId15"/>
    <p:sldId id="273" r:id="rId16"/>
    <p:sldId id="276" r:id="rId17"/>
    <p:sldId id="28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gilpin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45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D1DB-1F34-401A-8648-E9074B7ACC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519E-5665-42C9-BE6F-669A4C906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5E9D-6F09-42C4-8DB5-1924ECD5C8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34A6FB6-1A72-4FF0-8B97-80E969A214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43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789A3E1-6185-4450-A5B5-52DBCE8482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9A2C-0416-44A1-833B-225F5F8D27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CC57D37-CB9E-4C50-9C2B-EBC06A0C3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82F-36A0-4150-9F1E-BD3631BBB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2ED6-BC0A-4939-A0FA-A4860386E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71D3-02B3-4C14-91D2-EFA4321365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668D-7E8C-4A35-AA5F-58AD10EE33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BC7B-319A-409A-A6B9-87BC3F15B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096D-80F9-43A4-8F29-9AAF71012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83C12CA-0514-4942-97A1-830AEDE3A2E8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B92B591-48CB-4921-94B2-72E62F146A7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/>
              <a:t>More APA Notes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You need to write these down AGAIN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Being able to communicate well is a power no one can take away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However,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dirty="0" smtClean="0"/>
              <a:t> trying to increase your writing and speaking abilities means you are perfectly willing to give away your potential power and be mashed potatoes. I refuse for you to be mashed potatoes!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83113"/>
            <a:ext cx="3958541" cy="263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36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Thesis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thesis holds everything together; in persuasive or argumentative papers, it is “a statement with which an intelligent person could argue” (</a:t>
            </a:r>
            <a:r>
              <a:rPr lang="en-US" dirty="0" err="1" smtClean="0"/>
              <a:t>Bellanca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The thesis is the purpose of your paper, and every detail has to connect to the thesis through support. </a:t>
            </a:r>
          </a:p>
          <a:p>
            <a:r>
              <a:rPr lang="en-US" dirty="0" smtClean="0"/>
              <a:t>Each topic sentence focuses a paragraph and also supports the thesis.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79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196"/>
            <a:ext cx="8229600" cy="1143000"/>
          </a:xfrm>
        </p:spPr>
        <p:txBody>
          <a:bodyPr/>
          <a:lstStyle/>
          <a:p>
            <a:r>
              <a:rPr lang="en-US" dirty="0" smtClean="0"/>
              <a:t>Thesis Metaphors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thesis is your sword that allows you to make a point</a:t>
            </a:r>
          </a:p>
          <a:p>
            <a:r>
              <a:rPr lang="en-US" dirty="0" smtClean="0"/>
              <a:t>A thesis is the bow that wraps it all together</a:t>
            </a:r>
          </a:p>
          <a:p>
            <a:r>
              <a:rPr lang="en-US" dirty="0" smtClean="0"/>
              <a:t>A thesis is the shield that deflects opposing ideas</a:t>
            </a:r>
          </a:p>
          <a:p>
            <a:r>
              <a:rPr lang="en-US" dirty="0" smtClean="0"/>
              <a:t>A good thesis is the difference between winning or losing (particularly in Patrick Henry’s case)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>
            <a:normAutofit fontScale="92500"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43000"/>
            <a:ext cx="2819400" cy="526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26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Sometimes, a thesis is a surprise-reversal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This is where you mention the opposite side in the thesis, but your paper and the rest of the thesis focuses on the primary argument: “Although most people believe meat should be included in every meal, one may discover health benefits by reducing the red meat eaten in a day.”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paper would not be an opposition/refutation.</a:t>
            </a:r>
          </a:p>
          <a:p>
            <a:r>
              <a:rPr lang="en-US" dirty="0" smtClean="0"/>
              <a:t>Instead, it would focus on the potential health benefits of reducing red meat.</a:t>
            </a:r>
          </a:p>
          <a:p>
            <a:r>
              <a:rPr lang="en-US" dirty="0" smtClean="0"/>
              <a:t>No matter what, you do not want a “straw man argument.”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17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“straw man”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Straw man arguments are “duh” arguments that are easy to knock over, boring, and involve no thought</a:t>
            </a:r>
          </a:p>
          <a:p>
            <a:r>
              <a:rPr lang="en-US" dirty="0" smtClean="0"/>
              <a:t>“Although many people skip breakfast, everyone should start the day with a good meal” is an example.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271754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55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Point, proof, comment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Each topic sentence requires support to further support the thesis. Each bit of support might be considered a “point.”</a:t>
            </a:r>
          </a:p>
          <a:p>
            <a:r>
              <a:rPr lang="en-US" dirty="0" smtClean="0"/>
              <a:t>After you make your point, you add “proof.” Proof might be an anecdote or a piece of research from a reputable source (not about.com or Wikipedia).</a:t>
            </a:r>
          </a:p>
          <a:p>
            <a:r>
              <a:rPr lang="en-US" dirty="0" smtClean="0"/>
              <a:t>After the proof, you link it back to the topic sentence or thesis with a comment demonstrating relevance (this may also come in the form of a “for example” or a hypothetical situation connected to the point/proof.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12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43"/>
            <a:ext cx="8229600" cy="1143000"/>
          </a:xfrm>
        </p:spPr>
        <p:txBody>
          <a:bodyPr/>
          <a:lstStyle/>
          <a:p>
            <a:r>
              <a:rPr lang="en-US" dirty="0" smtClean="0"/>
              <a:t>Fox Commercial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927" y="1066800"/>
            <a:ext cx="6241744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24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196"/>
            <a:ext cx="8229600" cy="7288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Important Aspects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Use vivid language (be descriptive)—pathos, logos, ethos (emotion, logic, ethics of the writer)</a:t>
            </a:r>
          </a:p>
          <a:p>
            <a:r>
              <a:rPr lang="en-US" dirty="0" smtClean="0"/>
              <a:t>Use exact/specific words (no thing, really, very, stuff, contractions, second person)</a:t>
            </a:r>
          </a:p>
          <a:p>
            <a:r>
              <a:rPr lang="en-US" dirty="0" smtClean="0"/>
              <a:t>Coordinating conjunctions (FANBOYS) have a comma, but two sentences together do not (that is a comma splice)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If</a:t>
            </a:r>
            <a:r>
              <a:rPr lang="en-US" dirty="0" smtClean="0"/>
              <a:t> a subordinate conjunction is at the start of a sentence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en-US" dirty="0" smtClean="0"/>
              <a:t> a comma occurs in the middle. No comma occurs </a:t>
            </a:r>
            <a:r>
              <a:rPr lang="en-US" dirty="0" smtClean="0">
                <a:solidFill>
                  <a:srgbClr val="FF0000"/>
                </a:solidFill>
              </a:rPr>
              <a:t>if</a:t>
            </a:r>
            <a:r>
              <a:rPr lang="en-US" dirty="0" smtClean="0"/>
              <a:t> the word is in the middle.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90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/>
              <a:t>Hints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838200"/>
            <a:ext cx="41910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Anything that is not common knowledge needs to have internal citation</a:t>
            </a:r>
          </a:p>
          <a:p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The common form of internal citation is (name, year).</a:t>
            </a:r>
          </a:p>
          <a:p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Anything in the reference page must be cited in the paper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066800"/>
            <a:ext cx="38100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The reference page is alphabetical by entry</a:t>
            </a:r>
          </a:p>
          <a:p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You must alternate between your thoughts, direct quotations, summaries, and other thoughts from multiple sources   ALTERNATE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This is what a reference page looks like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en-US"/>
              <a:t>Last name, first initial. (year). Title. </a:t>
            </a:r>
          </a:p>
          <a:p>
            <a:pPr algn="l"/>
            <a:r>
              <a:rPr lang="en-US" i="1"/>
              <a:t>	Title of site or book</a:t>
            </a:r>
            <a:r>
              <a:rPr lang="en-US"/>
              <a:t>.</a:t>
            </a:r>
          </a:p>
          <a:p>
            <a:pPr algn="l"/>
            <a:r>
              <a:rPr lang="en-US"/>
              <a:t>	Electronically retrieved</a:t>
            </a:r>
          </a:p>
          <a:p>
            <a:pPr algn="l"/>
            <a:r>
              <a:rPr lang="en-US"/>
              <a:t>	December 15, 2004 from</a:t>
            </a:r>
          </a:p>
          <a:p>
            <a:pPr algn="l"/>
            <a:r>
              <a:rPr lang="en-US"/>
              <a:t>	www.blahblahblah.com.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notes</a:t>
            </a:r>
          </a:p>
        </p:txBody>
      </p:sp>
      <p:graphicFrame>
        <p:nvGraphicFramePr>
          <p:cNvPr id="5123" name="Object 3"/>
          <p:cNvGraphicFramePr>
            <a:graphicFrameLocks noGrp="1" noChangeAspect="1"/>
          </p:cNvGraphicFramePr>
          <p:nvPr>
            <p:ph type="clipArt" sz="half" idx="1"/>
            <p:extLst>
              <p:ext uri="{D42A27DB-BD31-4B8C-83A1-F6EECF244321}">
                <p14:modId xmlns:p14="http://schemas.microsoft.com/office/powerpoint/2010/main" val="1265260758"/>
              </p:ext>
            </p:extLst>
          </p:nvPr>
        </p:nvGraphicFramePr>
        <p:xfrm>
          <a:off x="500357" y="2057400"/>
          <a:ext cx="4264503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lip" r:id="rId3" imgW="1181265" imgH="1076475" progId="MS_ClipArt_Gallery.5">
                  <p:embed/>
                </p:oleObj>
              </mc:Choice>
              <mc:Fallback>
                <p:oleObj name="Clip" r:id="rId3" imgW="1181265" imgH="1076475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57" y="2057400"/>
                        <a:ext cx="4264503" cy="388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800"/>
              <a:t>YOU MUST HAVE INTERNAL CITATIONS OF VARIOUS SOURCES INTERSPERSED WITH YOUR OWN THOUGHTS OR IT IS PLAGIARISM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A direct quote uses the exact words of the author: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n-US"/>
              <a:t>According to Smith, “blah blah blah </a:t>
            </a:r>
          </a:p>
          <a:p>
            <a:pPr algn="l"/>
            <a:r>
              <a:rPr lang="en-US"/>
              <a:t>	blah blah blah” (2005, p. 12).</a:t>
            </a:r>
          </a:p>
          <a:p>
            <a:pPr algn="l"/>
            <a:r>
              <a:rPr lang="en-US"/>
              <a:t>	“blah blah blah bla” (Smith,</a:t>
            </a:r>
          </a:p>
          <a:p>
            <a:pPr algn="l"/>
            <a:r>
              <a:rPr lang="en-US"/>
              <a:t>	 2005, para. 7).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hints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Don’t push direct quotes or cited info together---put your own concepts in between cited info.</a:t>
            </a:r>
          </a:p>
          <a:p>
            <a:r>
              <a:rPr lang="en-US" sz="2800"/>
              <a:t>You must use internal citation because otherwise it is plagiarism.</a:t>
            </a:r>
          </a:p>
        </p:txBody>
      </p:sp>
      <p:graphicFrame>
        <p:nvGraphicFramePr>
          <p:cNvPr id="7172" name="Object 4"/>
          <p:cNvGraphicFramePr>
            <a:graphicFrameLocks noGrp="1" noChangeAspect="1"/>
          </p:cNvGraphicFramePr>
          <p:nvPr>
            <p:ph type="clipArt" sz="half" idx="2"/>
            <p:extLst>
              <p:ext uri="{D42A27DB-BD31-4B8C-83A1-F6EECF244321}">
                <p14:modId xmlns:p14="http://schemas.microsoft.com/office/powerpoint/2010/main" val="3449486101"/>
              </p:ext>
            </p:extLst>
          </p:nvPr>
        </p:nvGraphicFramePr>
        <p:xfrm>
          <a:off x="6262688" y="1752600"/>
          <a:ext cx="2033588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lip" r:id="rId3" imgW="581106" imgH="762106" progId="MS_ClipArt_Gallery.5">
                  <p:embed/>
                </p:oleObj>
              </mc:Choice>
              <mc:Fallback>
                <p:oleObj name="Clip" r:id="rId3" imgW="581106" imgH="762106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2688" y="1752600"/>
                        <a:ext cx="2033588" cy="266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concepts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Do not use 1st or second person</a:t>
            </a:r>
          </a:p>
          <a:p>
            <a:r>
              <a:rPr lang="en-US" dirty="0"/>
              <a:t>Do not say “my paper” or “this paper”</a:t>
            </a:r>
          </a:p>
          <a:p>
            <a:r>
              <a:rPr lang="en-US" dirty="0"/>
              <a:t>You must (at this point) use </a:t>
            </a:r>
            <a:r>
              <a:rPr lang="en-US" dirty="0" smtClean="0"/>
              <a:t>academic </a:t>
            </a:r>
            <a:r>
              <a:rPr lang="en-US" dirty="0"/>
              <a:t>sources (not quote lists)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You must use appropriate internal citation (last name, year).</a:t>
            </a:r>
          </a:p>
          <a:p>
            <a:r>
              <a:rPr lang="en-US"/>
              <a:t>You must be “led” to the ref page by the appropriate internal citation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APA stuff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YOU MUST USE INTERNAL CITATION EVEN IF YOU ARE NOT QUOTING INFO FROM ANOTHER SOURCE</a:t>
            </a:r>
          </a:p>
          <a:p>
            <a:r>
              <a:rPr lang="en-US"/>
              <a:t>THE POINT OF SOURCES IS TO SUPPORT YOUR IDEAS, NOT TO JUST SUMMARIZE OTHER STUFF.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772400" cy="1470025"/>
          </a:xfrm>
        </p:spPr>
        <p:txBody>
          <a:bodyPr/>
          <a:lstStyle/>
          <a:p>
            <a:r>
              <a:rPr lang="en-US" dirty="0" smtClean="0"/>
              <a:t>Writing Basics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398" y="1905000"/>
            <a:ext cx="3860575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53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325</TotalTime>
  <Words>765</Words>
  <Application>Microsoft Office PowerPoint</Application>
  <PresentationFormat>On-screen Show (4:3)</PresentationFormat>
  <Paragraphs>63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Book Antiqua</vt:lpstr>
      <vt:lpstr>Lucida Sans</vt:lpstr>
      <vt:lpstr>Wingdings</vt:lpstr>
      <vt:lpstr>Wingdings 2</vt:lpstr>
      <vt:lpstr>Wingdings 3</vt:lpstr>
      <vt:lpstr>Apex</vt:lpstr>
      <vt:lpstr>Clip</vt:lpstr>
      <vt:lpstr>More APA Notes</vt:lpstr>
      <vt:lpstr>Hints</vt:lpstr>
      <vt:lpstr>This is what a reference page looks like</vt:lpstr>
      <vt:lpstr>More notes</vt:lpstr>
      <vt:lpstr>A direct quote uses the exact words of the author:</vt:lpstr>
      <vt:lpstr>More hints</vt:lpstr>
      <vt:lpstr>Other concepts</vt:lpstr>
      <vt:lpstr>More APA stuff</vt:lpstr>
      <vt:lpstr>Writing Basics</vt:lpstr>
      <vt:lpstr>Being able to communicate well is a power no one can take away</vt:lpstr>
      <vt:lpstr>Thesis</vt:lpstr>
      <vt:lpstr>Thesis Metaphors</vt:lpstr>
      <vt:lpstr>Sometimes, a thesis is a surprise-reversal</vt:lpstr>
      <vt:lpstr>No “straw man” arguments</vt:lpstr>
      <vt:lpstr>Point, proof, comment</vt:lpstr>
      <vt:lpstr>Fox Commercial</vt:lpstr>
      <vt:lpstr>Important Aspects to Remember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Basics</dc:title>
  <dc:creator>Vicky Gilpin</dc:creator>
  <cp:lastModifiedBy>Vicky Gilpin</cp:lastModifiedBy>
  <cp:revision>10</cp:revision>
  <dcterms:created xsi:type="dcterms:W3CDTF">2012-09-07T11:21:42Z</dcterms:created>
  <dcterms:modified xsi:type="dcterms:W3CDTF">2016-01-11T12:58:19Z</dcterms:modified>
</cp:coreProperties>
</file>