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174B5E-213D-4CD8-A3D6-9C3AF8823D75}"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2568361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174B5E-213D-4CD8-A3D6-9C3AF8823D75}"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424178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174B5E-213D-4CD8-A3D6-9C3AF8823D75}"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70728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174B5E-213D-4CD8-A3D6-9C3AF8823D75}"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66920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174B5E-213D-4CD8-A3D6-9C3AF8823D75}"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3969389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174B5E-213D-4CD8-A3D6-9C3AF8823D75}" type="datetimeFigureOut">
              <a:rPr lang="en-US" smtClean="0"/>
              <a:t>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2460947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174B5E-213D-4CD8-A3D6-9C3AF8823D75}" type="datetimeFigureOut">
              <a:rPr lang="en-US" smtClean="0"/>
              <a:t>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3268526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174B5E-213D-4CD8-A3D6-9C3AF8823D75}" type="datetimeFigureOut">
              <a:rPr lang="en-US" smtClean="0"/>
              <a:t>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12811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74B5E-213D-4CD8-A3D6-9C3AF8823D75}" type="datetimeFigureOut">
              <a:rPr lang="en-US" smtClean="0"/>
              <a:t>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393435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174B5E-213D-4CD8-A3D6-9C3AF8823D75}" type="datetimeFigureOut">
              <a:rPr lang="en-US" smtClean="0"/>
              <a:t>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2935277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174B5E-213D-4CD8-A3D6-9C3AF8823D75}" type="datetimeFigureOut">
              <a:rPr lang="en-US" smtClean="0"/>
              <a:t>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67A8D-28A6-487C-A49A-8A8D7001DEB3}" type="slidenum">
              <a:rPr lang="en-US" smtClean="0"/>
              <a:t>‹#›</a:t>
            </a:fld>
            <a:endParaRPr lang="en-US"/>
          </a:p>
        </p:txBody>
      </p:sp>
    </p:spTree>
    <p:extLst>
      <p:ext uri="{BB962C8B-B14F-4D97-AF65-F5344CB8AC3E}">
        <p14:creationId xmlns:p14="http://schemas.microsoft.com/office/powerpoint/2010/main" val="379039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74B5E-213D-4CD8-A3D6-9C3AF8823D75}" type="datetimeFigureOut">
              <a:rPr lang="en-US" smtClean="0"/>
              <a:t>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67A8D-28A6-487C-A49A-8A8D7001DEB3}" type="slidenum">
              <a:rPr lang="en-US" smtClean="0"/>
              <a:t>‹#›</a:t>
            </a:fld>
            <a:endParaRPr lang="en-US"/>
          </a:p>
        </p:txBody>
      </p:sp>
    </p:spTree>
    <p:extLst>
      <p:ext uri="{BB962C8B-B14F-4D97-AF65-F5344CB8AC3E}">
        <p14:creationId xmlns:p14="http://schemas.microsoft.com/office/powerpoint/2010/main" val="4165612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Barnet, </a:t>
            </a:r>
            <a:r>
              <a:rPr lang="en-US" dirty="0" err="1" smtClean="0"/>
              <a:t>Bellanca</a:t>
            </a:r>
            <a:r>
              <a:rPr lang="en-US" dirty="0" smtClean="0"/>
              <a:t>, and Stubbs</a:t>
            </a:r>
            <a:endParaRPr lang="en-US" dirty="0"/>
          </a:p>
        </p:txBody>
      </p:sp>
      <p:sp>
        <p:nvSpPr>
          <p:cNvPr id="3" name="Subtitle 2"/>
          <p:cNvSpPr>
            <a:spLocks noGrp="1"/>
          </p:cNvSpPr>
          <p:nvPr>
            <p:ph type="subTitle" idx="1"/>
          </p:nvPr>
        </p:nvSpPr>
        <p:spPr/>
        <p:txBody>
          <a:bodyPr/>
          <a:lstStyle/>
          <a:p>
            <a:r>
              <a:rPr lang="en-US" dirty="0" err="1" smtClean="0"/>
              <a:t>Powerpoint</a:t>
            </a:r>
            <a:r>
              <a:rPr lang="en-US" dirty="0" smtClean="0"/>
              <a:t> Presentation #1 over Chapter One</a:t>
            </a:r>
          </a:p>
          <a:p>
            <a:r>
              <a:rPr lang="en-US" dirty="0" smtClean="0"/>
              <a:t>Dr. Vicky Gilpin</a:t>
            </a:r>
            <a:endParaRPr lang="en-US" dirty="0"/>
          </a:p>
        </p:txBody>
      </p:sp>
    </p:spTree>
    <p:extLst>
      <p:ext uri="{BB962C8B-B14F-4D97-AF65-F5344CB8AC3E}">
        <p14:creationId xmlns:p14="http://schemas.microsoft.com/office/powerpoint/2010/main" val="2630418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is one method</a:t>
            </a:r>
            <a:endParaRPr lang="en-US" dirty="0"/>
          </a:p>
        </p:txBody>
      </p:sp>
      <p:sp>
        <p:nvSpPr>
          <p:cNvPr id="3" name="Content Placeholder 2"/>
          <p:cNvSpPr>
            <a:spLocks noGrp="1"/>
          </p:cNvSpPr>
          <p:nvPr>
            <p:ph idx="1"/>
          </p:nvPr>
        </p:nvSpPr>
        <p:spPr>
          <a:xfrm>
            <a:off x="838200" y="1399956"/>
            <a:ext cx="10515600" cy="4351338"/>
          </a:xfrm>
        </p:spPr>
        <p:txBody>
          <a:bodyPr>
            <a:noAutofit/>
          </a:bodyPr>
          <a:lstStyle/>
          <a:p>
            <a:r>
              <a:rPr lang="en-US" sz="3200" dirty="0" smtClean="0"/>
              <a:t>First, ponder some potential subjects that interest or irritate you.</a:t>
            </a:r>
          </a:p>
          <a:p>
            <a:r>
              <a:rPr lang="en-US" sz="3200" dirty="0" smtClean="0"/>
              <a:t>Next, narrow them down. Think critically. What about the situation, issue, concept, vocation, </a:t>
            </a:r>
            <a:r>
              <a:rPr lang="en-US" sz="3200" i="1" dirty="0" err="1" smtClean="0"/>
              <a:t>etc</a:t>
            </a:r>
            <a:r>
              <a:rPr lang="en-US" sz="3200" i="1" dirty="0" smtClean="0"/>
              <a:t> </a:t>
            </a:r>
            <a:r>
              <a:rPr lang="en-US" sz="3200" i="1" dirty="0" err="1" smtClean="0"/>
              <a:t>etc</a:t>
            </a:r>
            <a:r>
              <a:rPr lang="en-US" sz="3200" i="1" dirty="0" smtClean="0"/>
              <a:t> </a:t>
            </a:r>
            <a:r>
              <a:rPr lang="en-US" sz="3200" i="1" dirty="0" err="1" smtClean="0"/>
              <a:t>etc</a:t>
            </a:r>
            <a:r>
              <a:rPr lang="en-US" sz="3200" i="1" dirty="0" smtClean="0"/>
              <a:t> </a:t>
            </a:r>
            <a:r>
              <a:rPr lang="en-US" sz="3200" dirty="0" smtClean="0"/>
              <a:t>is something arguable. You want to think about what is important to you and then how to dissect it. </a:t>
            </a:r>
          </a:p>
          <a:p>
            <a:r>
              <a:rPr lang="en-US" sz="3200" dirty="0" smtClean="0"/>
              <a:t>For example, vampires are a huge subject. However, economists use the vampire metaphor to analyze big businesses, sociologists use it to discuss people who are egocentric or exhaust their friends, and literary critics discuss the vampire metaphor in literature as symbols of something bigger. Those concepts might be topics. </a:t>
            </a:r>
            <a:endParaRPr lang="en-US" sz="3200" dirty="0"/>
          </a:p>
        </p:txBody>
      </p:sp>
    </p:spTree>
    <p:extLst>
      <p:ext uri="{BB962C8B-B14F-4D97-AF65-F5344CB8AC3E}">
        <p14:creationId xmlns:p14="http://schemas.microsoft.com/office/powerpoint/2010/main" val="3549980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remember:</a:t>
            </a:r>
            <a:endParaRPr lang="en-US" dirty="0"/>
          </a:p>
        </p:txBody>
      </p:sp>
      <p:sp>
        <p:nvSpPr>
          <p:cNvPr id="3" name="Content Placeholder 2"/>
          <p:cNvSpPr>
            <a:spLocks noGrp="1"/>
          </p:cNvSpPr>
          <p:nvPr>
            <p:ph idx="1"/>
          </p:nvPr>
        </p:nvSpPr>
        <p:spPr/>
        <p:txBody>
          <a:bodyPr>
            <a:normAutofit/>
          </a:bodyPr>
          <a:lstStyle/>
          <a:p>
            <a:r>
              <a:rPr lang="en-US" sz="3200" dirty="0" smtClean="0"/>
              <a:t>“In short, it is not enough to have a subject; you must concentrate your vision on a topic, </a:t>
            </a:r>
            <a:r>
              <a:rPr lang="en-US" sz="3200" dirty="0" smtClean="0">
                <a:solidFill>
                  <a:srgbClr val="7030A0"/>
                </a:solidFill>
              </a:rPr>
              <a:t>a significant part of the field</a:t>
            </a:r>
            <a:r>
              <a:rPr lang="en-US" sz="3200" dirty="0" smtClean="0"/>
              <a:t>, just as a landscape painter or photographer selects a portion of the landscape and then focuses on it. Your interests are your most trustworthy guides to the portion of the landscape on which to focus. Thinking critically about your focus will enable you to refine it as you develop your thesis about it---as you make your topic your own” (Barnet, </a:t>
            </a:r>
            <a:r>
              <a:rPr lang="en-US" sz="3200" dirty="0" err="1" smtClean="0"/>
              <a:t>Bellanca</a:t>
            </a:r>
            <a:r>
              <a:rPr lang="en-US" sz="3200" dirty="0" smtClean="0"/>
              <a:t>, and Stubbs, 11).</a:t>
            </a:r>
            <a:endParaRPr lang="en-US" sz="3200" dirty="0"/>
          </a:p>
        </p:txBody>
      </p:sp>
    </p:spTree>
    <p:extLst>
      <p:ext uri="{BB962C8B-B14F-4D97-AF65-F5344CB8AC3E}">
        <p14:creationId xmlns:p14="http://schemas.microsoft.com/office/powerpoint/2010/main" val="3882361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example, these are vague subjects, not topics or arguments:</a:t>
            </a:r>
            <a:endParaRPr lang="en-US" dirty="0"/>
          </a:p>
        </p:txBody>
      </p:sp>
      <p:sp>
        <p:nvSpPr>
          <p:cNvPr id="4" name="Content Placeholder 3"/>
          <p:cNvSpPr>
            <a:spLocks noGrp="1"/>
          </p:cNvSpPr>
          <p:nvPr>
            <p:ph sz="half" idx="1"/>
          </p:nvPr>
        </p:nvSpPr>
        <p:spPr/>
        <p:txBody>
          <a:bodyPr/>
          <a:lstStyle/>
          <a:p>
            <a:r>
              <a:rPr lang="en-US" dirty="0" smtClean="0"/>
              <a:t>Gender roles</a:t>
            </a:r>
          </a:p>
          <a:p>
            <a:r>
              <a:rPr lang="en-US" dirty="0" smtClean="0"/>
              <a:t>Race relations</a:t>
            </a:r>
          </a:p>
          <a:p>
            <a:r>
              <a:rPr lang="en-US" dirty="0" smtClean="0"/>
              <a:t>Sports</a:t>
            </a:r>
          </a:p>
          <a:p>
            <a:r>
              <a:rPr lang="en-US" dirty="0" smtClean="0"/>
              <a:t>Medicine</a:t>
            </a:r>
          </a:p>
          <a:p>
            <a:r>
              <a:rPr lang="en-US" dirty="0" smtClean="0"/>
              <a:t>Gay marriage</a:t>
            </a:r>
          </a:p>
          <a:p>
            <a:r>
              <a:rPr lang="en-US" dirty="0" smtClean="0"/>
              <a:t>Music</a:t>
            </a:r>
          </a:p>
          <a:p>
            <a:r>
              <a:rPr lang="en-US" dirty="0" smtClean="0"/>
              <a:t>Automobiles</a:t>
            </a:r>
            <a:endParaRPr lang="en-US" dirty="0"/>
          </a:p>
        </p:txBody>
      </p:sp>
      <p:sp>
        <p:nvSpPr>
          <p:cNvPr id="5" name="Content Placeholder 4"/>
          <p:cNvSpPr>
            <a:spLocks noGrp="1"/>
          </p:cNvSpPr>
          <p:nvPr>
            <p:ph sz="half" idx="2"/>
          </p:nvPr>
        </p:nvSpPr>
        <p:spPr>
          <a:xfrm>
            <a:off x="3965028" y="1973153"/>
            <a:ext cx="5181600" cy="4351338"/>
          </a:xfrm>
        </p:spPr>
        <p:txBody>
          <a:bodyPr/>
          <a:lstStyle/>
          <a:p>
            <a:r>
              <a:rPr lang="en-US" dirty="0" smtClean="0"/>
              <a:t>Animals</a:t>
            </a:r>
          </a:p>
          <a:p>
            <a:r>
              <a:rPr lang="en-US" dirty="0" smtClean="0"/>
              <a:t>Superstitions</a:t>
            </a:r>
          </a:p>
          <a:p>
            <a:r>
              <a:rPr lang="en-US" dirty="0" smtClean="0"/>
              <a:t>Haters</a:t>
            </a:r>
          </a:p>
          <a:p>
            <a:r>
              <a:rPr lang="en-US" dirty="0" err="1" smtClean="0"/>
              <a:t>Etc</a:t>
            </a:r>
            <a:r>
              <a:rPr lang="en-US" dirty="0" smtClean="0"/>
              <a:t> </a:t>
            </a:r>
            <a:r>
              <a:rPr lang="en-US" dirty="0" err="1" smtClean="0"/>
              <a:t>etc</a:t>
            </a:r>
            <a:r>
              <a:rPr lang="en-US" dirty="0" smtClean="0"/>
              <a:t> </a:t>
            </a:r>
            <a:r>
              <a:rPr lang="en-US" dirty="0" err="1" smtClean="0"/>
              <a:t>etc</a:t>
            </a:r>
            <a:r>
              <a:rPr lang="en-US" dirty="0" smtClean="0"/>
              <a:t> </a:t>
            </a:r>
            <a:endParaRPr lang="en-US" dirty="0"/>
          </a:p>
        </p:txBody>
      </p:sp>
      <p:pic>
        <p:nvPicPr>
          <p:cNvPr id="6" name="Picture 5"/>
          <p:cNvPicPr>
            <a:picLocks noChangeAspect="1"/>
          </p:cNvPicPr>
          <p:nvPr/>
        </p:nvPicPr>
        <p:blipFill>
          <a:blip r:embed="rId2"/>
          <a:stretch>
            <a:fillRect/>
          </a:stretch>
        </p:blipFill>
        <p:spPr>
          <a:xfrm>
            <a:off x="6224596" y="1690688"/>
            <a:ext cx="5844063" cy="3874868"/>
          </a:xfrm>
          <a:prstGeom prst="rect">
            <a:avLst/>
          </a:prstGeom>
        </p:spPr>
      </p:pic>
    </p:spTree>
    <p:extLst>
      <p:ext uri="{BB962C8B-B14F-4D97-AF65-F5344CB8AC3E}">
        <p14:creationId xmlns:p14="http://schemas.microsoft.com/office/powerpoint/2010/main" val="2252820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 they are great starts to narrowing down a topic and thinking about a thesis</a:t>
            </a:r>
            <a:endParaRPr lang="en-US" dirty="0"/>
          </a:p>
        </p:txBody>
      </p:sp>
      <p:pic>
        <p:nvPicPr>
          <p:cNvPr id="5" name="Content Placeholder 4"/>
          <p:cNvPicPr>
            <a:picLocks noGrp="1" noChangeAspect="1"/>
          </p:cNvPicPr>
          <p:nvPr>
            <p:ph sz="half" idx="1"/>
          </p:nvPr>
        </p:nvPicPr>
        <p:blipFill>
          <a:blip r:embed="rId2"/>
          <a:stretch>
            <a:fillRect/>
          </a:stretch>
        </p:blipFill>
        <p:spPr>
          <a:xfrm>
            <a:off x="134444" y="1847947"/>
            <a:ext cx="6169386" cy="4621084"/>
          </a:xfrm>
          <a:prstGeom prst="rect">
            <a:avLst/>
          </a:prstGeom>
        </p:spPr>
      </p:pic>
      <p:pic>
        <p:nvPicPr>
          <p:cNvPr id="6" name="Content Placeholder 5"/>
          <p:cNvPicPr>
            <a:picLocks noGrp="1" noChangeAspect="1"/>
          </p:cNvPicPr>
          <p:nvPr>
            <p:ph sz="half" idx="2"/>
          </p:nvPr>
        </p:nvPicPr>
        <p:blipFill>
          <a:blip r:embed="rId3"/>
          <a:stretch>
            <a:fillRect/>
          </a:stretch>
        </p:blipFill>
        <p:spPr>
          <a:xfrm>
            <a:off x="7829549" y="1847947"/>
            <a:ext cx="3524251" cy="4621084"/>
          </a:xfrm>
          <a:prstGeom prst="rect">
            <a:avLst/>
          </a:prstGeom>
        </p:spPr>
      </p:pic>
    </p:spTree>
    <p:extLst>
      <p:ext uri="{BB962C8B-B14F-4D97-AF65-F5344CB8AC3E}">
        <p14:creationId xmlns:p14="http://schemas.microsoft.com/office/powerpoint/2010/main" val="152174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are perfectly capable of doing this well.</a:t>
            </a:r>
            <a:endParaRPr lang="en-US" dirty="0"/>
          </a:p>
        </p:txBody>
      </p:sp>
      <p:pic>
        <p:nvPicPr>
          <p:cNvPr id="5" name="Content Placeholder 4"/>
          <p:cNvPicPr>
            <a:picLocks noGrp="1" noChangeAspect="1"/>
          </p:cNvPicPr>
          <p:nvPr>
            <p:ph sz="half" idx="1"/>
          </p:nvPr>
        </p:nvPicPr>
        <p:blipFill>
          <a:blip r:embed="rId2"/>
          <a:stretch>
            <a:fillRect/>
          </a:stretch>
        </p:blipFill>
        <p:spPr>
          <a:xfrm>
            <a:off x="1182415" y="1628155"/>
            <a:ext cx="4461640" cy="4644161"/>
          </a:xfrm>
          <a:prstGeom prst="rect">
            <a:avLst/>
          </a:prstGeom>
        </p:spPr>
      </p:pic>
      <p:sp>
        <p:nvSpPr>
          <p:cNvPr id="4" name="Content Placeholder 3"/>
          <p:cNvSpPr>
            <a:spLocks noGrp="1"/>
          </p:cNvSpPr>
          <p:nvPr>
            <p:ph sz="half" idx="2"/>
          </p:nvPr>
        </p:nvSpPr>
        <p:spPr>
          <a:xfrm>
            <a:off x="6172200" y="1545021"/>
            <a:ext cx="5181600" cy="4631942"/>
          </a:xfrm>
        </p:spPr>
        <p:txBody>
          <a:bodyPr>
            <a:noAutofit/>
          </a:bodyPr>
          <a:lstStyle/>
          <a:p>
            <a:r>
              <a:rPr lang="en-US" dirty="0" smtClean="0"/>
              <a:t>Think about concepts you care enough about to examine for a whole semester</a:t>
            </a:r>
          </a:p>
          <a:p>
            <a:r>
              <a:rPr lang="en-US" dirty="0" smtClean="0"/>
              <a:t>Remember </a:t>
            </a:r>
            <a:r>
              <a:rPr lang="en-US" dirty="0" err="1" smtClean="0"/>
              <a:t>synectic</a:t>
            </a:r>
            <a:r>
              <a:rPr lang="en-US" dirty="0" smtClean="0"/>
              <a:t> metaphor: different concepts may have surprising effects upon each other</a:t>
            </a:r>
          </a:p>
          <a:p>
            <a:r>
              <a:rPr lang="en-US" dirty="0" smtClean="0"/>
              <a:t>Be interesting: I am your grader. If you are interested in it, I am interested in it, but if you are bored, I will be bored, and that seems like a poor decision for you to make!</a:t>
            </a:r>
            <a:endParaRPr lang="en-US" dirty="0"/>
          </a:p>
        </p:txBody>
      </p:sp>
    </p:spTree>
    <p:extLst>
      <p:ext uri="{BB962C8B-B14F-4D97-AF65-F5344CB8AC3E}">
        <p14:creationId xmlns:p14="http://schemas.microsoft.com/office/powerpoint/2010/main" val="23997559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you have a potential subject/topic</a:t>
            </a:r>
            <a:endParaRPr lang="en-US" dirty="0"/>
          </a:p>
        </p:txBody>
      </p:sp>
      <p:sp>
        <p:nvSpPr>
          <p:cNvPr id="3" name="Content Placeholder 2"/>
          <p:cNvSpPr>
            <a:spLocks noGrp="1"/>
          </p:cNvSpPr>
          <p:nvPr>
            <p:ph sz="half" idx="1"/>
          </p:nvPr>
        </p:nvSpPr>
        <p:spPr>
          <a:xfrm>
            <a:off x="838200" y="1825625"/>
            <a:ext cx="5893676" cy="4351338"/>
          </a:xfrm>
        </p:spPr>
        <p:txBody>
          <a:bodyPr>
            <a:noAutofit/>
          </a:bodyPr>
          <a:lstStyle/>
          <a:p>
            <a:r>
              <a:rPr lang="en-US" sz="3200" dirty="0" smtClean="0"/>
              <a:t>You need a “tentative thesis,” “a working hypothesis, a proposition to be proved, disproved, or revised in light of information you discover” (11).</a:t>
            </a:r>
          </a:p>
          <a:p>
            <a:r>
              <a:rPr lang="en-US" sz="3200" dirty="0" smtClean="0"/>
              <a:t>You do not want to plan your paper knowing exactly what you are going to discover: </a:t>
            </a:r>
            <a:r>
              <a:rPr lang="en-US" sz="3200" i="1" dirty="0" smtClean="0"/>
              <a:t>that is BORING</a:t>
            </a:r>
            <a:r>
              <a:rPr lang="en-US" sz="3200" dirty="0" smtClean="0"/>
              <a:t>. You do not want to be bored!</a:t>
            </a:r>
            <a:endParaRPr lang="en-US" sz="3200" dirty="0"/>
          </a:p>
        </p:txBody>
      </p:sp>
      <p:pic>
        <p:nvPicPr>
          <p:cNvPr id="5" name="Content Placeholder 4"/>
          <p:cNvPicPr>
            <a:picLocks noGrp="1" noChangeAspect="1"/>
          </p:cNvPicPr>
          <p:nvPr>
            <p:ph sz="half" idx="2"/>
          </p:nvPr>
        </p:nvPicPr>
        <p:blipFill>
          <a:blip r:embed="rId2"/>
          <a:stretch>
            <a:fillRect/>
          </a:stretch>
        </p:blipFill>
        <p:spPr>
          <a:xfrm>
            <a:off x="6873765" y="1323067"/>
            <a:ext cx="4004441" cy="5534933"/>
          </a:xfrm>
          <a:prstGeom prst="rect">
            <a:avLst/>
          </a:prstGeom>
        </p:spPr>
      </p:pic>
    </p:spTree>
    <p:extLst>
      <p:ext uri="{BB962C8B-B14F-4D97-AF65-F5344CB8AC3E}">
        <p14:creationId xmlns:p14="http://schemas.microsoft.com/office/powerpoint/2010/main" val="2432270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Thesis checklist (13)</a:t>
            </a:r>
            <a:endParaRPr lang="en-US" dirty="0"/>
          </a:p>
        </p:txBody>
      </p:sp>
      <p:sp>
        <p:nvSpPr>
          <p:cNvPr id="6" name="Content Placeholder 5"/>
          <p:cNvSpPr>
            <a:spLocks noGrp="1"/>
          </p:cNvSpPr>
          <p:nvPr>
            <p:ph idx="1"/>
          </p:nvPr>
        </p:nvSpPr>
        <p:spPr/>
        <p:txBody>
          <a:bodyPr>
            <a:normAutofit lnSpcReduction="10000"/>
          </a:bodyPr>
          <a:lstStyle/>
          <a:p>
            <a:r>
              <a:rPr lang="en-US" dirty="0" smtClean="0"/>
              <a:t>Does the sentence make a </a:t>
            </a:r>
            <a:r>
              <a:rPr lang="en-US" dirty="0" smtClean="0">
                <a:solidFill>
                  <a:srgbClr val="FF0000"/>
                </a:solidFill>
              </a:rPr>
              <a:t>claim</a:t>
            </a:r>
            <a:r>
              <a:rPr lang="en-US" dirty="0" smtClean="0"/>
              <a:t> rather than merely offering a description or generalization?</a:t>
            </a:r>
          </a:p>
          <a:p>
            <a:r>
              <a:rPr lang="en-US" dirty="0" smtClean="0"/>
              <a:t>Is the claim </a:t>
            </a:r>
            <a:r>
              <a:rPr lang="en-US" dirty="0" smtClean="0">
                <a:solidFill>
                  <a:srgbClr val="FF0000"/>
                </a:solidFill>
              </a:rPr>
              <a:t>arguable</a:t>
            </a:r>
            <a:r>
              <a:rPr lang="en-US" dirty="0" smtClean="0"/>
              <a:t> rather than self-evident, universally accepted, and of little interest?</a:t>
            </a:r>
          </a:p>
          <a:p>
            <a:r>
              <a:rPr lang="en-US" dirty="0" smtClean="0"/>
              <a:t>Does it say something the reader is likely to find </a:t>
            </a:r>
            <a:r>
              <a:rPr lang="en-US" dirty="0" smtClean="0">
                <a:solidFill>
                  <a:srgbClr val="FF0000"/>
                </a:solidFill>
              </a:rPr>
              <a:t>compelling, or surprising, or interesting</a:t>
            </a:r>
            <a:r>
              <a:rPr lang="en-US" dirty="0" smtClean="0"/>
              <a:t>?</a:t>
            </a:r>
          </a:p>
          <a:p>
            <a:r>
              <a:rPr lang="en-US" dirty="0" smtClean="0"/>
              <a:t>Can evidence be [discovered, found, located, </a:t>
            </a:r>
            <a:r>
              <a:rPr lang="en-US" dirty="0" err="1" smtClean="0"/>
              <a:t>etc</a:t>
            </a:r>
            <a:r>
              <a:rPr lang="en-US" dirty="0" smtClean="0"/>
              <a:t>] to </a:t>
            </a:r>
            <a:r>
              <a:rPr lang="en-US" dirty="0" smtClean="0">
                <a:solidFill>
                  <a:srgbClr val="FF0000"/>
                </a:solidFill>
              </a:rPr>
              <a:t>support</a:t>
            </a:r>
            <a:r>
              <a:rPr lang="en-US" dirty="0" smtClean="0"/>
              <a:t> the claim?</a:t>
            </a:r>
          </a:p>
          <a:p>
            <a:r>
              <a:rPr lang="en-US" dirty="0" smtClean="0"/>
              <a:t>Is the claim </a:t>
            </a:r>
            <a:r>
              <a:rPr lang="en-US" dirty="0" smtClean="0">
                <a:solidFill>
                  <a:srgbClr val="FF0000"/>
                </a:solidFill>
              </a:rPr>
              <a:t>narrow</a:t>
            </a:r>
            <a:r>
              <a:rPr lang="en-US" dirty="0" smtClean="0"/>
              <a:t> enough to be convincingly supported </a:t>
            </a:r>
            <a:r>
              <a:rPr lang="en-US" dirty="0" err="1" smtClean="0"/>
              <a:t>withing</a:t>
            </a:r>
            <a:r>
              <a:rPr lang="en-US" dirty="0" smtClean="0"/>
              <a:t> the allotted time and in an essay of the assigned length?</a:t>
            </a:r>
            <a:endParaRPr lang="en-US" dirty="0"/>
          </a:p>
        </p:txBody>
      </p:sp>
    </p:spTree>
    <p:extLst>
      <p:ext uri="{BB962C8B-B14F-4D97-AF65-F5344CB8AC3E}">
        <p14:creationId xmlns:p14="http://schemas.microsoft.com/office/powerpoint/2010/main" val="3663927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pic>
        <p:nvPicPr>
          <p:cNvPr id="6" name="Content Placeholder 5"/>
          <p:cNvPicPr>
            <a:picLocks noGrp="1" noChangeAspect="1"/>
          </p:cNvPicPr>
          <p:nvPr>
            <p:ph idx="1"/>
          </p:nvPr>
        </p:nvPicPr>
        <p:blipFill>
          <a:blip r:embed="rId2"/>
          <a:stretch>
            <a:fillRect/>
          </a:stretch>
        </p:blipFill>
        <p:spPr>
          <a:xfrm>
            <a:off x="838200" y="1298667"/>
            <a:ext cx="10780985" cy="5275393"/>
          </a:xfrm>
          <a:prstGeom prst="rect">
            <a:avLst/>
          </a:prstGeom>
        </p:spPr>
      </p:pic>
    </p:spTree>
    <p:extLst>
      <p:ext uri="{BB962C8B-B14F-4D97-AF65-F5344CB8AC3E}">
        <p14:creationId xmlns:p14="http://schemas.microsoft.com/office/powerpoint/2010/main" val="1065022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Methods of Brainstorming</a:t>
            </a:r>
            <a:endParaRPr lang="en-US" dirty="0"/>
          </a:p>
        </p:txBody>
      </p:sp>
      <p:pic>
        <p:nvPicPr>
          <p:cNvPr id="5" name="Picture 4"/>
          <p:cNvPicPr>
            <a:picLocks noChangeAspect="1"/>
          </p:cNvPicPr>
          <p:nvPr/>
        </p:nvPicPr>
        <p:blipFill>
          <a:blip r:embed="rId2"/>
          <a:stretch>
            <a:fillRect/>
          </a:stretch>
        </p:blipFill>
        <p:spPr>
          <a:xfrm>
            <a:off x="3073701" y="1911076"/>
            <a:ext cx="6044598" cy="4022405"/>
          </a:xfrm>
          <a:prstGeom prst="rect">
            <a:avLst/>
          </a:prstGeom>
        </p:spPr>
      </p:pic>
    </p:spTree>
    <p:extLst>
      <p:ext uri="{BB962C8B-B14F-4D97-AF65-F5344CB8AC3E}">
        <p14:creationId xmlns:p14="http://schemas.microsoft.com/office/powerpoint/2010/main" val="849725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Listing</a:t>
            </a:r>
            <a:endParaRPr lang="en-US" dirty="0"/>
          </a:p>
        </p:txBody>
      </p:sp>
      <p:sp>
        <p:nvSpPr>
          <p:cNvPr id="4" name="Content Placeholder 3"/>
          <p:cNvSpPr>
            <a:spLocks noGrp="1"/>
          </p:cNvSpPr>
          <p:nvPr>
            <p:ph idx="1"/>
          </p:nvPr>
        </p:nvSpPr>
        <p:spPr/>
        <p:txBody>
          <a:bodyPr>
            <a:noAutofit/>
          </a:bodyPr>
          <a:lstStyle/>
          <a:p>
            <a:r>
              <a:rPr lang="en-US" sz="3600" dirty="0" smtClean="0"/>
              <a:t>Lists do not require a formal organizational methods</a:t>
            </a:r>
          </a:p>
          <a:p>
            <a:r>
              <a:rPr lang="en-US" sz="3600" dirty="0" smtClean="0"/>
              <a:t>In fact, lists often are just that, a list of ideas</a:t>
            </a:r>
          </a:p>
          <a:p>
            <a:r>
              <a:rPr lang="en-US" sz="3600" dirty="0" smtClean="0"/>
              <a:t>However, after you start listing, you may discover that your ideas have a lot of similarities about which you were previously unaware</a:t>
            </a:r>
          </a:p>
          <a:p>
            <a:r>
              <a:rPr lang="en-US" sz="3600" dirty="0" smtClean="0"/>
              <a:t>I like listing on a ball of scrunched up paper; neat, perfect, beautiful paper has a tendency to make people anxious about the writing process</a:t>
            </a:r>
            <a:endParaRPr lang="en-US" sz="3600" dirty="0"/>
          </a:p>
        </p:txBody>
      </p:sp>
    </p:spTree>
    <p:extLst>
      <p:ext uri="{BB962C8B-B14F-4D97-AF65-F5344CB8AC3E}">
        <p14:creationId xmlns:p14="http://schemas.microsoft.com/office/powerpoint/2010/main" val="471233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0018"/>
          </a:xfrm>
        </p:spPr>
        <p:txBody>
          <a:bodyPr/>
          <a:lstStyle/>
          <a:p>
            <a:r>
              <a:rPr lang="en-US" dirty="0" smtClean="0"/>
              <a:t>Scratch Outlining</a:t>
            </a:r>
            <a:endParaRPr lang="en-US" dirty="0"/>
          </a:p>
        </p:txBody>
      </p:sp>
      <p:sp>
        <p:nvSpPr>
          <p:cNvPr id="3" name="Content Placeholder 2"/>
          <p:cNvSpPr>
            <a:spLocks noGrp="1"/>
          </p:cNvSpPr>
          <p:nvPr>
            <p:ph idx="1"/>
          </p:nvPr>
        </p:nvSpPr>
        <p:spPr>
          <a:xfrm>
            <a:off x="651313" y="2213241"/>
            <a:ext cx="10515600" cy="4351338"/>
          </a:xfrm>
        </p:spPr>
        <p:txBody>
          <a:bodyPr>
            <a:normAutofit/>
          </a:bodyPr>
          <a:lstStyle/>
          <a:p>
            <a:r>
              <a:rPr lang="en-US" sz="3600" dirty="0" smtClean="0"/>
              <a:t>This is like a list</a:t>
            </a:r>
          </a:p>
          <a:p>
            <a:r>
              <a:rPr lang="en-US" sz="3600" dirty="0" smtClean="0"/>
              <a:t>However, with a scratch outline, you are roughly trying to figure out your connections or starting to group ideas under rough headings; at least, you are sort of thinking about how some ideas connect to other ideas</a:t>
            </a:r>
            <a:endParaRPr lang="en-US" sz="3600" dirty="0"/>
          </a:p>
        </p:txBody>
      </p:sp>
      <p:pic>
        <p:nvPicPr>
          <p:cNvPr id="4" name="Picture 3"/>
          <p:cNvPicPr>
            <a:picLocks noChangeAspect="1"/>
          </p:cNvPicPr>
          <p:nvPr/>
        </p:nvPicPr>
        <p:blipFill>
          <a:blip r:embed="rId2"/>
          <a:stretch>
            <a:fillRect/>
          </a:stretch>
        </p:blipFill>
        <p:spPr>
          <a:xfrm>
            <a:off x="10141826" y="31500"/>
            <a:ext cx="2050174" cy="3177770"/>
          </a:xfrm>
          <a:prstGeom prst="rect">
            <a:avLst/>
          </a:prstGeom>
        </p:spPr>
      </p:pic>
    </p:spTree>
    <p:extLst>
      <p:ext uri="{BB962C8B-B14F-4D97-AF65-F5344CB8AC3E}">
        <p14:creationId xmlns:p14="http://schemas.microsoft.com/office/powerpoint/2010/main" val="3218049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674"/>
            <a:ext cx="10515600" cy="1325563"/>
          </a:xfrm>
        </p:spPr>
        <p:txBody>
          <a:bodyPr/>
          <a:lstStyle/>
          <a:p>
            <a:r>
              <a:rPr lang="en-US" dirty="0" smtClean="0"/>
              <a:t>Clustering</a:t>
            </a:r>
            <a:endParaRPr lang="en-US" dirty="0"/>
          </a:p>
        </p:txBody>
      </p:sp>
      <p:sp>
        <p:nvSpPr>
          <p:cNvPr id="3" name="Content Placeholder 2"/>
          <p:cNvSpPr>
            <a:spLocks noGrp="1"/>
          </p:cNvSpPr>
          <p:nvPr>
            <p:ph idx="1"/>
          </p:nvPr>
        </p:nvSpPr>
        <p:spPr>
          <a:xfrm>
            <a:off x="838200" y="1112674"/>
            <a:ext cx="10515600" cy="4351338"/>
          </a:xfrm>
        </p:spPr>
        <p:txBody>
          <a:bodyPr/>
          <a:lstStyle/>
          <a:p>
            <a:r>
              <a:rPr lang="en-US" dirty="0" smtClean="0"/>
              <a:t>Some students think of these as “webs” or “maps” or a variety of other titles (often based on what their teachers have learned to call them). I learned any of these methods fall under the title “graphic organizer,” but I often forget that term.</a:t>
            </a:r>
          </a:p>
          <a:p>
            <a:r>
              <a:rPr lang="en-US" dirty="0" smtClean="0"/>
              <a:t>Basically, it is for people who like to see “how” the ideas might work together, but they just dislike lists and outlines, as those are boring. Often my listing becomes clustering because I start doodling. </a:t>
            </a:r>
            <a:endParaRPr lang="en-US" dirty="0"/>
          </a:p>
        </p:txBody>
      </p:sp>
      <p:pic>
        <p:nvPicPr>
          <p:cNvPr id="4" name="Picture 3"/>
          <p:cNvPicPr>
            <a:picLocks noChangeAspect="1"/>
          </p:cNvPicPr>
          <p:nvPr/>
        </p:nvPicPr>
        <p:blipFill>
          <a:blip r:embed="rId2"/>
          <a:stretch>
            <a:fillRect/>
          </a:stretch>
        </p:blipFill>
        <p:spPr>
          <a:xfrm>
            <a:off x="3066065" y="4009556"/>
            <a:ext cx="5463080" cy="2908912"/>
          </a:xfrm>
          <a:prstGeom prst="rect">
            <a:avLst/>
          </a:prstGeom>
        </p:spPr>
      </p:pic>
    </p:spTree>
    <p:extLst>
      <p:ext uri="{BB962C8B-B14F-4D97-AF65-F5344CB8AC3E}">
        <p14:creationId xmlns:p14="http://schemas.microsoft.com/office/powerpoint/2010/main" val="480826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Freewriting</a:t>
            </a:r>
            <a:endParaRPr lang="en-US" dirty="0"/>
          </a:p>
        </p:txBody>
      </p:sp>
      <p:sp>
        <p:nvSpPr>
          <p:cNvPr id="3" name="Content Placeholder 2"/>
          <p:cNvSpPr>
            <a:spLocks noGrp="1"/>
          </p:cNvSpPr>
          <p:nvPr>
            <p:ph idx="1"/>
          </p:nvPr>
        </p:nvSpPr>
        <p:spPr>
          <a:xfrm>
            <a:off x="838200" y="1387366"/>
            <a:ext cx="10515600" cy="5297213"/>
          </a:xfrm>
        </p:spPr>
        <p:txBody>
          <a:bodyPr>
            <a:noAutofit/>
          </a:bodyPr>
          <a:lstStyle/>
          <a:p>
            <a:r>
              <a:rPr lang="en-US" sz="3200" dirty="0" smtClean="0"/>
              <a:t>This is one of my personal favorites. It just means “write down whatever the heck you know, think you know, could find out, and –most importantly- might argue about a topic. It allows you to elaborate on lists, clusters, and outlines. In fact, when you do this, you might discover what you thought would just be a section of your paper is, in fact, the entire paper.</a:t>
            </a:r>
          </a:p>
          <a:p>
            <a:r>
              <a:rPr lang="en-US" sz="3200" dirty="0" smtClean="0"/>
              <a:t>Many of you have an advantage: smart phones that let you use voice-to-text straight to a notepad. Yeah, you have to go back and edit, but you can still get ideas down faster that way than if you are writing. This is also a great way to get some thoughts down if writing at first feels difficult.</a:t>
            </a:r>
            <a:endParaRPr lang="en-US" sz="3200" dirty="0"/>
          </a:p>
        </p:txBody>
      </p:sp>
    </p:spTree>
    <p:extLst>
      <p:ext uri="{BB962C8B-B14F-4D97-AF65-F5344CB8AC3E}">
        <p14:creationId xmlns:p14="http://schemas.microsoft.com/office/powerpoint/2010/main" val="2599493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aspects</a:t>
            </a:r>
            <a:endParaRPr lang="en-US" dirty="0"/>
          </a:p>
        </p:txBody>
      </p:sp>
      <p:sp>
        <p:nvSpPr>
          <p:cNvPr id="3" name="Content Placeholder 2"/>
          <p:cNvSpPr>
            <a:spLocks noGrp="1"/>
          </p:cNvSpPr>
          <p:nvPr>
            <p:ph idx="1"/>
          </p:nvPr>
        </p:nvSpPr>
        <p:spPr>
          <a:xfrm>
            <a:off x="838200" y="1690688"/>
            <a:ext cx="10515600" cy="4351338"/>
          </a:xfrm>
        </p:spPr>
        <p:txBody>
          <a:bodyPr>
            <a:noAutofit/>
          </a:bodyPr>
          <a:lstStyle/>
          <a:p>
            <a:r>
              <a:rPr lang="en-US" sz="3600" b="1" dirty="0" smtClean="0"/>
              <a:t>The subject</a:t>
            </a:r>
            <a:r>
              <a:rPr lang="en-US" sz="3600" dirty="0" smtClean="0"/>
              <a:t>: the major, over-arching idea, situation, issue, or event in which you are interested. Most of my initial subjects involve vampires or education.</a:t>
            </a:r>
          </a:p>
          <a:p>
            <a:r>
              <a:rPr lang="en-US" sz="3600" b="1" dirty="0" smtClean="0"/>
              <a:t>The topic</a:t>
            </a:r>
            <a:r>
              <a:rPr lang="en-US" sz="3600" dirty="0" smtClean="0"/>
              <a:t>: a narrowed-down sub-area of the subject. If I wanted to talk about a particular work, author, or theme in vampire literature, that could be my topic. </a:t>
            </a:r>
            <a:r>
              <a:rPr lang="en-US" sz="3600" u="sng" dirty="0" smtClean="0"/>
              <a:t>Too often, people think their topic is their paper/thesis, and that is not correct.</a:t>
            </a:r>
          </a:p>
          <a:p>
            <a:r>
              <a:rPr lang="en-US" sz="3600" b="1" dirty="0" smtClean="0"/>
              <a:t>Thesis</a:t>
            </a:r>
            <a:r>
              <a:rPr lang="en-US" sz="3600" dirty="0" smtClean="0"/>
              <a:t>: the argument, the point, the reason you are writing. </a:t>
            </a:r>
            <a:endParaRPr lang="en-US" sz="3600" dirty="0"/>
          </a:p>
        </p:txBody>
      </p:sp>
    </p:spTree>
    <p:extLst>
      <p:ext uri="{BB962C8B-B14F-4D97-AF65-F5344CB8AC3E}">
        <p14:creationId xmlns:p14="http://schemas.microsoft.com/office/powerpoint/2010/main" val="3022562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find a subject and go from subject to topic to thesis?</a:t>
            </a:r>
            <a:endParaRPr lang="en-US" dirty="0"/>
          </a:p>
        </p:txBody>
      </p:sp>
      <p:pic>
        <p:nvPicPr>
          <p:cNvPr id="4" name="Content Placeholder 3"/>
          <p:cNvPicPr>
            <a:picLocks noGrp="1" noChangeAspect="1"/>
          </p:cNvPicPr>
          <p:nvPr>
            <p:ph idx="1"/>
          </p:nvPr>
        </p:nvPicPr>
        <p:blipFill>
          <a:blip r:embed="rId2"/>
          <a:stretch>
            <a:fillRect/>
          </a:stretch>
        </p:blipFill>
        <p:spPr>
          <a:xfrm>
            <a:off x="1324305" y="1690687"/>
            <a:ext cx="9238592" cy="5030683"/>
          </a:xfrm>
          <a:prstGeom prst="rect">
            <a:avLst/>
          </a:prstGeom>
        </p:spPr>
      </p:pic>
    </p:spTree>
    <p:extLst>
      <p:ext uri="{BB962C8B-B14F-4D97-AF65-F5344CB8AC3E}">
        <p14:creationId xmlns:p14="http://schemas.microsoft.com/office/powerpoint/2010/main" val="4248461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question!</a:t>
            </a:r>
            <a:endParaRPr lang="en-US" dirty="0"/>
          </a:p>
        </p:txBody>
      </p:sp>
      <p:pic>
        <p:nvPicPr>
          <p:cNvPr id="4" name="Content Placeholder 3"/>
          <p:cNvPicPr>
            <a:picLocks noGrp="1" noChangeAspect="1"/>
          </p:cNvPicPr>
          <p:nvPr>
            <p:ph idx="1"/>
          </p:nvPr>
        </p:nvPicPr>
        <p:blipFill>
          <a:blip r:embed="rId2"/>
          <a:stretch>
            <a:fillRect/>
          </a:stretch>
        </p:blipFill>
        <p:spPr>
          <a:xfrm>
            <a:off x="3515710" y="1690688"/>
            <a:ext cx="8119242" cy="4834087"/>
          </a:xfrm>
          <a:prstGeom prst="rect">
            <a:avLst/>
          </a:prstGeom>
        </p:spPr>
      </p:pic>
    </p:spTree>
    <p:extLst>
      <p:ext uri="{BB962C8B-B14F-4D97-AF65-F5344CB8AC3E}">
        <p14:creationId xmlns:p14="http://schemas.microsoft.com/office/powerpoint/2010/main" val="2381428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1009</Words>
  <Application>Microsoft Office PowerPoint</Application>
  <PresentationFormat>Widescreen</PresentationFormat>
  <Paragraphs>57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Barnet, Bellanca, and Stubbs</vt:lpstr>
      <vt:lpstr>Methods of Brainstorming</vt:lpstr>
      <vt:lpstr>Listing</vt:lpstr>
      <vt:lpstr>Scratch Outlining</vt:lpstr>
      <vt:lpstr>Clustering</vt:lpstr>
      <vt:lpstr>Freewriting</vt:lpstr>
      <vt:lpstr>Important aspects</vt:lpstr>
      <vt:lpstr>How do you find a subject and go from subject to topic to thesis?</vt:lpstr>
      <vt:lpstr>Good question!</vt:lpstr>
      <vt:lpstr>Here is one method</vt:lpstr>
      <vt:lpstr>To remember:</vt:lpstr>
      <vt:lpstr>For example, these are vague subjects, not topics or arguments:</vt:lpstr>
      <vt:lpstr>However, they are great starts to narrowing down a topic and thinking about a thesis</vt:lpstr>
      <vt:lpstr>You are perfectly capable of doing this well.</vt:lpstr>
      <vt:lpstr>After you have a potential subject/topic</vt:lpstr>
      <vt:lpstr>Thesis checklist (13)</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Barnet, Bellanca, and Stubbs</dc:title>
  <dc:creator>Vicky Gilpin</dc:creator>
  <cp:lastModifiedBy>Vicky Gilpin</cp:lastModifiedBy>
  <cp:revision>10</cp:revision>
  <dcterms:created xsi:type="dcterms:W3CDTF">2015-01-05T19:30:06Z</dcterms:created>
  <dcterms:modified xsi:type="dcterms:W3CDTF">2015-01-05T20:18:37Z</dcterms:modified>
</cp:coreProperties>
</file>