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78B31E-A1B0-4F53-8AC4-73B189C530D2}"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2626056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78B31E-A1B0-4F53-8AC4-73B189C530D2}"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337933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78B31E-A1B0-4F53-8AC4-73B189C530D2}"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215529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78B31E-A1B0-4F53-8AC4-73B189C530D2}"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356902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78B31E-A1B0-4F53-8AC4-73B189C530D2}"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3392831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78B31E-A1B0-4F53-8AC4-73B189C530D2}"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184605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78B31E-A1B0-4F53-8AC4-73B189C530D2}" type="datetimeFigureOut">
              <a:rPr lang="en-US" smtClean="0"/>
              <a:t>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4231631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78B31E-A1B0-4F53-8AC4-73B189C530D2}" type="datetimeFigureOut">
              <a:rPr lang="en-US" smtClean="0"/>
              <a:t>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58162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8B31E-A1B0-4F53-8AC4-73B189C530D2}" type="datetimeFigureOut">
              <a:rPr lang="en-US" smtClean="0"/>
              <a:t>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1009201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78B31E-A1B0-4F53-8AC4-73B189C530D2}"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1707132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78B31E-A1B0-4F53-8AC4-73B189C530D2}"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CF8DC-5617-4466-A216-D635D78BB2AB}" type="slidenum">
              <a:rPr lang="en-US" smtClean="0"/>
              <a:t>‹#›</a:t>
            </a:fld>
            <a:endParaRPr lang="en-US"/>
          </a:p>
        </p:txBody>
      </p:sp>
    </p:spTree>
    <p:extLst>
      <p:ext uri="{BB962C8B-B14F-4D97-AF65-F5344CB8AC3E}">
        <p14:creationId xmlns:p14="http://schemas.microsoft.com/office/powerpoint/2010/main" val="400028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8B31E-A1B0-4F53-8AC4-73B189C530D2}" type="datetimeFigureOut">
              <a:rPr lang="en-US" smtClean="0"/>
              <a:t>1/6/2015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CF8DC-5617-4466-A216-D635D78BB2AB}" type="slidenum">
              <a:rPr lang="en-US" smtClean="0"/>
              <a:t>‹#›</a:t>
            </a:fld>
            <a:endParaRPr lang="en-US"/>
          </a:p>
        </p:txBody>
      </p:sp>
    </p:spTree>
    <p:extLst>
      <p:ext uri="{BB962C8B-B14F-4D97-AF65-F5344CB8AC3E}">
        <p14:creationId xmlns:p14="http://schemas.microsoft.com/office/powerpoint/2010/main" val="1925005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Barnet, </a:t>
            </a:r>
            <a:r>
              <a:rPr lang="en-US" dirty="0" err="1" smtClean="0"/>
              <a:t>Bellanca</a:t>
            </a:r>
            <a:r>
              <a:rPr lang="en-US" dirty="0" smtClean="0"/>
              <a:t>, Stubbs</a:t>
            </a:r>
            <a:br>
              <a:rPr lang="en-US" dirty="0" smtClean="0"/>
            </a:br>
            <a:r>
              <a:rPr lang="en-US" dirty="0" smtClean="0"/>
              <a:t>Presentation #3</a:t>
            </a:r>
            <a:endParaRPr lang="en-US" dirty="0"/>
          </a:p>
        </p:txBody>
      </p:sp>
      <p:sp>
        <p:nvSpPr>
          <p:cNvPr id="3" name="Subtitle 2"/>
          <p:cNvSpPr>
            <a:spLocks noGrp="1"/>
          </p:cNvSpPr>
          <p:nvPr>
            <p:ph type="subTitle" idx="1"/>
          </p:nvPr>
        </p:nvSpPr>
        <p:spPr/>
        <p:txBody>
          <a:bodyPr/>
          <a:lstStyle/>
          <a:p>
            <a:r>
              <a:rPr lang="en-US" dirty="0" smtClean="0"/>
              <a:t>Dr. Vicky Gilpin</a:t>
            </a:r>
          </a:p>
          <a:p>
            <a:r>
              <a:rPr lang="en-US" dirty="0" smtClean="0"/>
              <a:t>(Chapter 8)</a:t>
            </a:r>
            <a:endParaRPr lang="en-US" dirty="0"/>
          </a:p>
        </p:txBody>
      </p:sp>
    </p:spTree>
    <p:extLst>
      <p:ext uri="{BB962C8B-B14F-4D97-AF65-F5344CB8AC3E}">
        <p14:creationId xmlns:p14="http://schemas.microsoft.com/office/powerpoint/2010/main" val="4036582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of many methods to organization</a:t>
            </a:r>
            <a:endParaRPr lang="en-US" dirty="0"/>
          </a:p>
        </p:txBody>
      </p:sp>
      <p:sp>
        <p:nvSpPr>
          <p:cNvPr id="3" name="Content Placeholder 2"/>
          <p:cNvSpPr>
            <a:spLocks noGrp="1"/>
          </p:cNvSpPr>
          <p:nvPr>
            <p:ph idx="1"/>
          </p:nvPr>
        </p:nvSpPr>
        <p:spPr/>
        <p:txBody>
          <a:bodyPr/>
          <a:lstStyle/>
          <a:p>
            <a:r>
              <a:rPr lang="en-US" dirty="0" smtClean="0">
                <a:solidFill>
                  <a:srgbClr val="FF0000"/>
                </a:solidFill>
              </a:rPr>
              <a:t>Surprise-reversal</a:t>
            </a:r>
            <a:r>
              <a:rPr lang="en-US" dirty="0" smtClean="0"/>
              <a:t> thesis style that allows you to focus primarily on your side of the argument: “Although blah </a:t>
            </a:r>
            <a:r>
              <a:rPr lang="en-US" dirty="0" err="1" smtClean="0"/>
              <a:t>blah</a:t>
            </a:r>
            <a:r>
              <a:rPr lang="en-US" dirty="0" smtClean="0"/>
              <a:t> </a:t>
            </a:r>
            <a:r>
              <a:rPr lang="en-US" dirty="0" err="1" smtClean="0"/>
              <a:t>blah</a:t>
            </a:r>
            <a:r>
              <a:rPr lang="en-US" dirty="0" smtClean="0"/>
              <a:t>, blah </a:t>
            </a:r>
            <a:r>
              <a:rPr lang="en-US" dirty="0" err="1" smtClean="0"/>
              <a:t>blah</a:t>
            </a:r>
            <a:r>
              <a:rPr lang="en-US" dirty="0" smtClean="0"/>
              <a:t> </a:t>
            </a:r>
            <a:r>
              <a:rPr lang="en-US" dirty="0" err="1" smtClean="0"/>
              <a:t>blah</a:t>
            </a:r>
            <a:r>
              <a:rPr lang="en-US" dirty="0" smtClean="0"/>
              <a:t>.”</a:t>
            </a:r>
          </a:p>
          <a:p>
            <a:endParaRPr lang="en-US" dirty="0" smtClean="0"/>
          </a:p>
          <a:p>
            <a:r>
              <a:rPr lang="en-US" dirty="0" smtClean="0">
                <a:solidFill>
                  <a:srgbClr val="FF0000"/>
                </a:solidFill>
              </a:rPr>
              <a:t>Refutation/Opposition</a:t>
            </a:r>
          </a:p>
          <a:p>
            <a:pPr lvl="1"/>
            <a:r>
              <a:rPr lang="en-US" dirty="0" smtClean="0"/>
              <a:t>Evidence that supports the thesis</a:t>
            </a:r>
          </a:p>
          <a:p>
            <a:pPr lvl="1"/>
            <a:r>
              <a:rPr lang="en-US" dirty="0" smtClean="0"/>
              <a:t>The counterevidence (opposition against the thesis)</a:t>
            </a:r>
          </a:p>
          <a:p>
            <a:pPr lvl="1"/>
            <a:r>
              <a:rPr lang="en-US" dirty="0" smtClean="0"/>
              <a:t>The response to counterclaims and counterevidence (concession or refutation)							(180)</a:t>
            </a:r>
          </a:p>
          <a:p>
            <a:pPr lvl="1"/>
            <a:endParaRPr lang="en-US" dirty="0"/>
          </a:p>
        </p:txBody>
      </p:sp>
    </p:spTree>
    <p:extLst>
      <p:ext uri="{BB962C8B-B14F-4D97-AF65-F5344CB8AC3E}">
        <p14:creationId xmlns:p14="http://schemas.microsoft.com/office/powerpoint/2010/main" val="3001112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pic>
        <p:nvPicPr>
          <p:cNvPr id="4" name="Content Placeholder 3"/>
          <p:cNvPicPr>
            <a:picLocks noGrp="1" noChangeAspect="1"/>
          </p:cNvPicPr>
          <p:nvPr>
            <p:ph idx="1"/>
          </p:nvPr>
        </p:nvPicPr>
        <p:blipFill>
          <a:blip r:embed="rId2"/>
          <a:stretch>
            <a:fillRect/>
          </a:stretch>
        </p:blipFill>
        <p:spPr>
          <a:xfrm>
            <a:off x="1007023" y="1690688"/>
            <a:ext cx="7222578" cy="4501395"/>
          </a:xfrm>
          <a:prstGeom prst="rect">
            <a:avLst/>
          </a:prstGeom>
        </p:spPr>
      </p:pic>
    </p:spTree>
    <p:extLst>
      <p:ext uri="{BB962C8B-B14F-4D97-AF65-F5344CB8AC3E}">
        <p14:creationId xmlns:p14="http://schemas.microsoft.com/office/powerpoint/2010/main" val="1983709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Analysis------huh? </a:t>
            </a:r>
            <a:endParaRPr lang="en-US" dirty="0"/>
          </a:p>
        </p:txBody>
      </p:sp>
      <p:pic>
        <p:nvPicPr>
          <p:cNvPr id="4" name="Content Placeholder 3"/>
          <p:cNvPicPr>
            <a:picLocks noGrp="1" noChangeAspect="1"/>
          </p:cNvPicPr>
          <p:nvPr>
            <p:ph idx="1"/>
          </p:nvPr>
        </p:nvPicPr>
        <p:blipFill>
          <a:blip r:embed="rId2"/>
          <a:stretch>
            <a:fillRect/>
          </a:stretch>
        </p:blipFill>
        <p:spPr>
          <a:xfrm>
            <a:off x="3412715" y="1237073"/>
            <a:ext cx="5620927" cy="5620927"/>
          </a:xfrm>
          <a:prstGeom prst="rect">
            <a:avLst/>
          </a:prstGeom>
        </p:spPr>
      </p:pic>
    </p:spTree>
    <p:extLst>
      <p:ext uri="{BB962C8B-B14F-4D97-AF65-F5344CB8AC3E}">
        <p14:creationId xmlns:p14="http://schemas.microsoft.com/office/powerpoint/2010/main" val="3708092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Aspects of Textual Analysis</a:t>
            </a:r>
            <a:endParaRPr lang="en-US" dirty="0"/>
          </a:p>
        </p:txBody>
      </p:sp>
      <p:sp>
        <p:nvSpPr>
          <p:cNvPr id="3" name="Content Placeholder 2"/>
          <p:cNvSpPr>
            <a:spLocks noGrp="1"/>
          </p:cNvSpPr>
          <p:nvPr>
            <p:ph idx="1"/>
          </p:nvPr>
        </p:nvSpPr>
        <p:spPr/>
        <p:txBody>
          <a:bodyPr/>
          <a:lstStyle/>
          <a:p>
            <a:r>
              <a:rPr lang="en-US" dirty="0" smtClean="0"/>
              <a:t>The writer must precisely summarize or describe the object under scrutiny, so that the reader is able to envision it;</a:t>
            </a:r>
          </a:p>
          <a:p>
            <a:r>
              <a:rPr lang="en-US" dirty="0" smtClean="0"/>
              <a:t>The writer must pay close attention to the details, what they imply, and how they relate to each other and to the whole; and</a:t>
            </a:r>
          </a:p>
          <a:p>
            <a:r>
              <a:rPr lang="en-US" dirty="0" smtClean="0"/>
              <a:t>The writer must be able to explain what the text means. (142)</a:t>
            </a:r>
          </a:p>
          <a:p>
            <a:endParaRPr lang="en-US" dirty="0"/>
          </a:p>
          <a:p>
            <a:r>
              <a:rPr lang="en-US" dirty="0" smtClean="0"/>
              <a:t>Analysis is not just summarizing a work (of literature or an article or criticism) and then expecting your reader to connect the dots to your claim</a:t>
            </a:r>
            <a:endParaRPr lang="en-US" dirty="0"/>
          </a:p>
        </p:txBody>
      </p:sp>
    </p:spTree>
    <p:extLst>
      <p:ext uri="{BB962C8B-B14F-4D97-AF65-F5344CB8AC3E}">
        <p14:creationId xmlns:p14="http://schemas.microsoft.com/office/powerpoint/2010/main" val="4111505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is understanding analysis important for you?</a:t>
            </a:r>
            <a:endParaRPr lang="en-US" dirty="0"/>
          </a:p>
        </p:txBody>
      </p:sp>
      <p:sp>
        <p:nvSpPr>
          <p:cNvPr id="3" name="Content Placeholder 2"/>
          <p:cNvSpPr>
            <a:spLocks noGrp="1"/>
          </p:cNvSpPr>
          <p:nvPr>
            <p:ph idx="1"/>
          </p:nvPr>
        </p:nvSpPr>
        <p:spPr>
          <a:xfrm>
            <a:off x="838200" y="1825625"/>
            <a:ext cx="10515600" cy="4858954"/>
          </a:xfrm>
        </p:spPr>
        <p:txBody>
          <a:bodyPr>
            <a:normAutofit lnSpcReduction="10000"/>
          </a:bodyPr>
          <a:lstStyle/>
          <a:p>
            <a:pPr marL="0" indent="0">
              <a:buNone/>
            </a:pPr>
            <a:r>
              <a:rPr lang="en-US" dirty="0" smtClean="0"/>
              <a:t>“…when academic writers write analytically, their purpose is to persuade the reader to see things their way: to understand the poem the way they do; to reach their conclusion about the causes of poverty; to adopt their position on the proposed legislative action. The analysis helps the writer to make a larger point: It provides the evidence for the argument” (142).</a:t>
            </a:r>
          </a:p>
          <a:p>
            <a:pPr marL="0" indent="0">
              <a:buNone/>
            </a:pPr>
            <a:endParaRPr lang="en-US" dirty="0"/>
          </a:p>
          <a:p>
            <a:pPr marL="0" indent="0">
              <a:buNone/>
            </a:pPr>
            <a:r>
              <a:rPr lang="en-US" dirty="0" smtClean="0"/>
              <a:t>We will speak more on persuasion, but analysis is why students should not get hung up on “but this is my opinion; how do I research my opinion?” Of course it is your opinion; it is your opinion supported through analysis of other people’s connected ideas. </a:t>
            </a:r>
            <a:r>
              <a:rPr lang="en-US" u="sng" dirty="0" smtClean="0"/>
              <a:t>This is why you do not have to use first person.</a:t>
            </a:r>
            <a:endParaRPr lang="en-US" u="sng" dirty="0"/>
          </a:p>
        </p:txBody>
      </p:sp>
    </p:spTree>
    <p:extLst>
      <p:ext uri="{BB962C8B-B14F-4D97-AF65-F5344CB8AC3E}">
        <p14:creationId xmlns:p14="http://schemas.microsoft.com/office/powerpoint/2010/main" val="4038314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Analyzing </a:t>
            </a:r>
            <a:endParaRPr lang="en-US" dirty="0"/>
          </a:p>
        </p:txBody>
      </p:sp>
      <p:sp>
        <p:nvSpPr>
          <p:cNvPr id="3" name="Content Placeholder 2"/>
          <p:cNvSpPr>
            <a:spLocks noGrp="1"/>
          </p:cNvSpPr>
          <p:nvPr>
            <p:ph idx="1"/>
          </p:nvPr>
        </p:nvSpPr>
        <p:spPr/>
        <p:txBody>
          <a:bodyPr/>
          <a:lstStyle/>
          <a:p>
            <a:r>
              <a:rPr lang="en-US" dirty="0" smtClean="0"/>
              <a:t>Classifying</a:t>
            </a:r>
          </a:p>
          <a:p>
            <a:r>
              <a:rPr lang="en-US" dirty="0" smtClean="0"/>
              <a:t>Cause and Effect</a:t>
            </a:r>
          </a:p>
          <a:p>
            <a:r>
              <a:rPr lang="en-US" dirty="0" smtClean="0"/>
              <a:t>Comparing</a:t>
            </a:r>
          </a:p>
          <a:p>
            <a:endParaRPr lang="en-US" dirty="0"/>
          </a:p>
        </p:txBody>
      </p:sp>
      <p:pic>
        <p:nvPicPr>
          <p:cNvPr id="4" name="Picture 3"/>
          <p:cNvPicPr>
            <a:picLocks noChangeAspect="1"/>
          </p:cNvPicPr>
          <p:nvPr/>
        </p:nvPicPr>
        <p:blipFill>
          <a:blip r:embed="rId2"/>
          <a:stretch>
            <a:fillRect/>
          </a:stretch>
        </p:blipFill>
        <p:spPr>
          <a:xfrm>
            <a:off x="6227380" y="999375"/>
            <a:ext cx="5773956" cy="5646776"/>
          </a:xfrm>
          <a:prstGeom prst="rect">
            <a:avLst/>
          </a:prstGeom>
        </p:spPr>
      </p:pic>
    </p:spTree>
    <p:extLst>
      <p:ext uri="{BB962C8B-B14F-4D97-AF65-F5344CB8AC3E}">
        <p14:creationId xmlns:p14="http://schemas.microsoft.com/office/powerpoint/2010/main" val="1790411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PERSUASION</a:t>
            </a:r>
            <a:endParaRPr lang="en-US" dirty="0"/>
          </a:p>
        </p:txBody>
      </p:sp>
      <p:sp>
        <p:nvSpPr>
          <p:cNvPr id="5" name="Text Placeholder 4"/>
          <p:cNvSpPr>
            <a:spLocks noGrp="1"/>
          </p:cNvSpPr>
          <p:nvPr>
            <p:ph type="body" idx="1"/>
          </p:nvPr>
        </p:nvSpPr>
        <p:spPr/>
        <p:txBody>
          <a:bodyPr/>
          <a:lstStyle/>
          <a:p>
            <a:endParaRPr lang="en-US"/>
          </a:p>
        </p:txBody>
      </p:sp>
      <p:pic>
        <p:nvPicPr>
          <p:cNvPr id="6" name="Picture 5"/>
          <p:cNvPicPr>
            <a:picLocks noChangeAspect="1"/>
          </p:cNvPicPr>
          <p:nvPr/>
        </p:nvPicPr>
        <p:blipFill>
          <a:blip r:embed="rId2"/>
          <a:stretch>
            <a:fillRect/>
          </a:stretch>
        </p:blipFill>
        <p:spPr>
          <a:xfrm>
            <a:off x="5211433" y="1709738"/>
            <a:ext cx="6136017" cy="4382869"/>
          </a:xfrm>
          <a:prstGeom prst="rect">
            <a:avLst/>
          </a:prstGeom>
        </p:spPr>
      </p:pic>
    </p:spTree>
    <p:extLst>
      <p:ext uri="{BB962C8B-B14F-4D97-AF65-F5344CB8AC3E}">
        <p14:creationId xmlns:p14="http://schemas.microsoft.com/office/powerpoint/2010/main" val="1333182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Elements of Persuasion</a:t>
            </a:r>
            <a:endParaRPr lang="en-US" dirty="0"/>
          </a:p>
        </p:txBody>
      </p:sp>
      <p:sp>
        <p:nvSpPr>
          <p:cNvPr id="5" name="Content Placeholder 4"/>
          <p:cNvSpPr>
            <a:spLocks noGrp="1"/>
          </p:cNvSpPr>
          <p:nvPr>
            <p:ph idx="1"/>
          </p:nvPr>
        </p:nvSpPr>
        <p:spPr>
          <a:xfrm>
            <a:off x="838200" y="1245476"/>
            <a:ext cx="10515600" cy="5423338"/>
          </a:xfrm>
        </p:spPr>
        <p:txBody>
          <a:bodyPr>
            <a:normAutofit/>
          </a:bodyPr>
          <a:lstStyle/>
          <a:p>
            <a:r>
              <a:rPr lang="en-US" dirty="0" smtClean="0"/>
              <a:t>Argument</a:t>
            </a:r>
          </a:p>
          <a:p>
            <a:r>
              <a:rPr lang="en-US" dirty="0" smtClean="0"/>
              <a:t>Evidence---examples, testimony, statistics</a:t>
            </a:r>
          </a:p>
          <a:p>
            <a:r>
              <a:rPr lang="en-US" dirty="0" smtClean="0"/>
              <a:t>Appeals</a:t>
            </a:r>
          </a:p>
          <a:p>
            <a:pPr lvl="1"/>
            <a:r>
              <a:rPr lang="en-US" dirty="0" smtClean="0"/>
              <a:t>To logos----logic, intellect</a:t>
            </a:r>
          </a:p>
          <a:p>
            <a:pPr lvl="1"/>
            <a:r>
              <a:rPr lang="en-US" dirty="0" smtClean="0"/>
              <a:t>To pathos----emotion</a:t>
            </a:r>
          </a:p>
          <a:p>
            <a:pPr lvl="1"/>
            <a:r>
              <a:rPr lang="en-US" dirty="0" smtClean="0"/>
              <a:t>With ethos----credibility (of sources)</a:t>
            </a:r>
          </a:p>
          <a:p>
            <a:r>
              <a:rPr lang="en-US" dirty="0" smtClean="0"/>
              <a:t>Analysis</a:t>
            </a:r>
          </a:p>
          <a:p>
            <a:r>
              <a:rPr lang="en-US" dirty="0" smtClean="0"/>
              <a:t>Claims</a:t>
            </a:r>
          </a:p>
          <a:p>
            <a:pPr lvl="1"/>
            <a:r>
              <a:rPr lang="en-US" dirty="0" smtClean="0"/>
              <a:t>Of fact (that things are or will be)</a:t>
            </a:r>
          </a:p>
          <a:p>
            <a:pPr lvl="1"/>
            <a:r>
              <a:rPr lang="en-US" dirty="0" smtClean="0"/>
              <a:t>Of value (concern things that are right or wrong)</a:t>
            </a:r>
          </a:p>
          <a:p>
            <a:pPr lvl="1"/>
            <a:r>
              <a:rPr lang="en-US" dirty="0" smtClean="0"/>
              <a:t>Of policy (that a policy, law, command, rule should be altered or removed)</a:t>
            </a:r>
          </a:p>
          <a:p>
            <a:endParaRPr lang="en-US" dirty="0"/>
          </a:p>
        </p:txBody>
      </p:sp>
    </p:spTree>
    <p:extLst>
      <p:ext uri="{BB962C8B-B14F-4D97-AF65-F5344CB8AC3E}">
        <p14:creationId xmlns:p14="http://schemas.microsoft.com/office/powerpoint/2010/main" val="4074238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Offering a Reasonable Argument</a:t>
            </a:r>
            <a:endParaRPr lang="en-US" dirty="0"/>
          </a:p>
        </p:txBody>
      </p:sp>
      <p:sp>
        <p:nvSpPr>
          <p:cNvPr id="3" name="Content Placeholder 2"/>
          <p:cNvSpPr>
            <a:spLocks noGrp="1"/>
          </p:cNvSpPr>
          <p:nvPr>
            <p:ph idx="1"/>
          </p:nvPr>
        </p:nvSpPr>
        <p:spPr/>
        <p:txBody>
          <a:bodyPr>
            <a:normAutofit lnSpcReduction="10000"/>
          </a:bodyPr>
          <a:lstStyle/>
          <a:p>
            <a:r>
              <a:rPr lang="en-US" dirty="0" smtClean="0"/>
              <a:t>Inductive Reasoning: This is reasoning based on the particular to the general. This tends to draw on experience, but we have to remember that it is not based on certainties. </a:t>
            </a:r>
            <a:endParaRPr lang="en-US" dirty="0"/>
          </a:p>
          <a:p>
            <a:r>
              <a:rPr lang="en-US" dirty="0" smtClean="0"/>
              <a:t>Deductive Reasoning: This goes from certain premises to a logical conclusion. However, if your premises (evidence, ideas, sources) are incorrect, your conclusion might be incorrect. This is why it is important for you, as the argumentative writer, to make sure to have credible information.</a:t>
            </a:r>
          </a:p>
          <a:p>
            <a:endParaRPr lang="en-US" dirty="0"/>
          </a:p>
          <a:p>
            <a:r>
              <a:rPr lang="en-US" dirty="0" smtClean="0"/>
              <a:t>Be careful of fallacies----these seem to be truthful arguments based on reasonable claims, but they are not.</a:t>
            </a:r>
            <a:endParaRPr lang="en-US" dirty="0"/>
          </a:p>
        </p:txBody>
      </p:sp>
    </p:spTree>
    <p:extLst>
      <p:ext uri="{BB962C8B-B14F-4D97-AF65-F5344CB8AC3E}">
        <p14:creationId xmlns:p14="http://schemas.microsoft.com/office/powerpoint/2010/main" val="2793046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skeptical of all sources and even yourself</a:t>
            </a:r>
            <a:endParaRPr lang="en-US" dirty="0"/>
          </a:p>
        </p:txBody>
      </p:sp>
      <p:sp>
        <p:nvSpPr>
          <p:cNvPr id="3" name="Content Placeholder 2"/>
          <p:cNvSpPr>
            <a:spLocks noGrp="1"/>
          </p:cNvSpPr>
          <p:nvPr>
            <p:ph idx="1"/>
          </p:nvPr>
        </p:nvSpPr>
        <p:spPr/>
        <p:txBody>
          <a:bodyPr/>
          <a:lstStyle/>
          <a:p>
            <a:pPr marL="0" indent="0">
              <a:buNone/>
            </a:pPr>
            <a:r>
              <a:rPr lang="en-US" dirty="0" smtClean="0"/>
              <a:t>“Thinking critically involves questioning even your own cherished assumptions, things that seem self-evident, obvious, or clearly true. It involves imagining yourself as someone who does not share these assumptions, and then questioning the arguments you have presented and considering their implications” (179). </a:t>
            </a:r>
          </a:p>
          <a:p>
            <a:pPr marL="0" indent="0">
              <a:buNone/>
            </a:pPr>
            <a:endParaRPr lang="en-US" dirty="0"/>
          </a:p>
          <a:p>
            <a:pPr marL="0" indent="0">
              <a:buNone/>
            </a:pPr>
            <a:r>
              <a:rPr lang="en-US" dirty="0" smtClean="0"/>
              <a:t>Use with and against the grain (</a:t>
            </a:r>
            <a:r>
              <a:rPr lang="en-US" dirty="0" err="1" smtClean="0"/>
              <a:t>Ramage</a:t>
            </a:r>
            <a:r>
              <a:rPr lang="en-US" dirty="0" smtClean="0"/>
              <a:t>, Bean, and Johnson) techniques to critically analyze your sources as well as your argument. This will allow you to create a more thorough and interesting argument.</a:t>
            </a:r>
            <a:endParaRPr lang="en-US" dirty="0"/>
          </a:p>
        </p:txBody>
      </p:sp>
    </p:spTree>
    <p:extLst>
      <p:ext uri="{BB962C8B-B14F-4D97-AF65-F5344CB8AC3E}">
        <p14:creationId xmlns:p14="http://schemas.microsoft.com/office/powerpoint/2010/main" val="1768420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610</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Barnet, Bellanca, Stubbs Presentation #3</vt:lpstr>
      <vt:lpstr>Analysis------huh? </vt:lpstr>
      <vt:lpstr>Key Aspects of Textual Analysis</vt:lpstr>
      <vt:lpstr>Why is understanding analysis important for you?</vt:lpstr>
      <vt:lpstr>Strategies for Analyzing </vt:lpstr>
      <vt:lpstr>PERSUASION</vt:lpstr>
      <vt:lpstr>Elements of Persuasion</vt:lpstr>
      <vt:lpstr>Offering a Reasonable Argument</vt:lpstr>
      <vt:lpstr>Be skeptical of all sources and even yourself</vt:lpstr>
      <vt:lpstr>Two of many methods to organization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Barnet, Bellanca, Stubbs Presentation #3</dc:title>
  <dc:creator>Vicky Gilpin</dc:creator>
  <cp:lastModifiedBy>Vicky Gilpin</cp:lastModifiedBy>
  <cp:revision>10</cp:revision>
  <dcterms:created xsi:type="dcterms:W3CDTF">2015-01-06T13:16:27Z</dcterms:created>
  <dcterms:modified xsi:type="dcterms:W3CDTF">2015-01-06T14:25:28Z</dcterms:modified>
</cp:coreProperties>
</file>